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88"/>
  </p:notesMasterIdLst>
  <p:handoutMasterIdLst>
    <p:handoutMasterId r:id="rId89"/>
  </p:handoutMasterIdLst>
  <p:sldIdLst>
    <p:sldId id="467" r:id="rId2"/>
    <p:sldId id="367" r:id="rId3"/>
    <p:sldId id="469" r:id="rId4"/>
    <p:sldId id="468" r:id="rId5"/>
    <p:sldId id="453" r:id="rId6"/>
    <p:sldId id="471" r:id="rId7"/>
    <p:sldId id="470" r:id="rId8"/>
    <p:sldId id="466" r:id="rId9"/>
    <p:sldId id="454" r:id="rId10"/>
    <p:sldId id="446" r:id="rId11"/>
    <p:sldId id="473" r:id="rId12"/>
    <p:sldId id="474" r:id="rId13"/>
    <p:sldId id="476" r:id="rId14"/>
    <p:sldId id="477" r:id="rId15"/>
    <p:sldId id="457" r:id="rId16"/>
    <p:sldId id="478" r:id="rId17"/>
    <p:sldId id="460" r:id="rId18"/>
    <p:sldId id="480" r:id="rId19"/>
    <p:sldId id="464" r:id="rId20"/>
    <p:sldId id="481" r:id="rId21"/>
    <p:sldId id="447" r:id="rId22"/>
    <p:sldId id="484" r:id="rId23"/>
    <p:sldId id="488" r:id="rId24"/>
    <p:sldId id="489" r:id="rId25"/>
    <p:sldId id="490" r:id="rId26"/>
    <p:sldId id="491" r:id="rId27"/>
    <p:sldId id="492" r:id="rId28"/>
    <p:sldId id="493" r:id="rId29"/>
    <p:sldId id="496" r:id="rId30"/>
    <p:sldId id="494" r:id="rId31"/>
    <p:sldId id="495" r:id="rId32"/>
    <p:sldId id="497" r:id="rId33"/>
    <p:sldId id="498" r:id="rId34"/>
    <p:sldId id="499" r:id="rId35"/>
    <p:sldId id="500" r:id="rId36"/>
    <p:sldId id="501" r:id="rId37"/>
    <p:sldId id="502" r:id="rId38"/>
    <p:sldId id="503" r:id="rId39"/>
    <p:sldId id="504" r:id="rId40"/>
    <p:sldId id="505" r:id="rId41"/>
    <p:sldId id="506" r:id="rId42"/>
    <p:sldId id="507" r:id="rId43"/>
    <p:sldId id="508" r:id="rId44"/>
    <p:sldId id="509" r:id="rId45"/>
    <p:sldId id="510" r:id="rId46"/>
    <p:sldId id="513" r:id="rId47"/>
    <p:sldId id="449" r:id="rId48"/>
    <p:sldId id="485" r:id="rId49"/>
    <p:sldId id="486" r:id="rId50"/>
    <p:sldId id="487" r:id="rId51"/>
    <p:sldId id="511" r:id="rId52"/>
    <p:sldId id="465" r:id="rId53"/>
    <p:sldId id="482" r:id="rId54"/>
    <p:sldId id="533" r:id="rId55"/>
    <p:sldId id="512" r:id="rId56"/>
    <p:sldId id="514" r:id="rId57"/>
    <p:sldId id="515" r:id="rId58"/>
    <p:sldId id="516" r:id="rId59"/>
    <p:sldId id="518" r:id="rId60"/>
    <p:sldId id="519" r:id="rId61"/>
    <p:sldId id="520" r:id="rId62"/>
    <p:sldId id="521" r:id="rId63"/>
    <p:sldId id="534" r:id="rId64"/>
    <p:sldId id="535" r:id="rId65"/>
    <p:sldId id="536" r:id="rId66"/>
    <p:sldId id="537" r:id="rId67"/>
    <p:sldId id="538" r:id="rId68"/>
    <p:sldId id="539" r:id="rId69"/>
    <p:sldId id="540" r:id="rId70"/>
    <p:sldId id="541" r:id="rId71"/>
    <p:sldId id="542" r:id="rId72"/>
    <p:sldId id="517" r:id="rId73"/>
    <p:sldId id="522" r:id="rId74"/>
    <p:sldId id="524" r:id="rId75"/>
    <p:sldId id="523" r:id="rId76"/>
    <p:sldId id="531" r:id="rId77"/>
    <p:sldId id="532" r:id="rId78"/>
    <p:sldId id="463" r:id="rId79"/>
    <p:sldId id="549" r:id="rId80"/>
    <p:sldId id="450" r:id="rId81"/>
    <p:sldId id="544" r:id="rId82"/>
    <p:sldId id="545" r:id="rId83"/>
    <p:sldId id="546" r:id="rId84"/>
    <p:sldId id="547" r:id="rId85"/>
    <p:sldId id="548" r:id="rId86"/>
    <p:sldId id="334" r:id="rId87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2" userDrawn="1">
          <p15:clr>
            <a:srgbClr val="A4A3A4"/>
          </p15:clr>
        </p15:guide>
        <p15:guide id="2" orient="horz" pos="204" userDrawn="1">
          <p15:clr>
            <a:srgbClr val="A4A3A4"/>
          </p15:clr>
        </p15:guide>
        <p15:guide id="3" orient="horz" pos="926" userDrawn="1">
          <p15:clr>
            <a:srgbClr val="A4A3A4"/>
          </p15:clr>
        </p15:guide>
        <p15:guide id="4" orient="horz" pos="1217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pos="5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67016"/>
    <a:srgbClr val="EA870D"/>
    <a:srgbClr val="F190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59" autoAdjust="0"/>
    <p:restoredTop sz="85861" autoAdjust="0"/>
  </p:normalViewPr>
  <p:slideViewPr>
    <p:cSldViewPr snapToGrid="0">
      <p:cViewPr varScale="1">
        <p:scale>
          <a:sx n="86" d="100"/>
          <a:sy n="86" d="100"/>
        </p:scale>
        <p:origin x="108" y="120"/>
      </p:cViewPr>
      <p:guideLst>
        <p:guide orient="horz" pos="2192"/>
        <p:guide orient="horz" pos="204"/>
        <p:guide orient="horz" pos="926"/>
        <p:guide orient="horz" pos="1217"/>
        <p:guide pos="3840"/>
        <p:guide pos="5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3F1BE8-4669-4ABE-81C7-14E93C6694A8}" type="datetimeFigureOut">
              <a:rPr lang="zh-CN" altLang="en-US" smtClean="0"/>
              <a:pPr/>
              <a:t>2018/8/29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8BB592-9683-4D0B-9153-760BA8F8A1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89961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Header Placeholder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Date Placeholder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704FD7C8-1CD4-498B-8E94-5FFFBB963666}" type="datetime1">
              <a:rPr lang="en-US" altLang="zh-CN"/>
              <a:pPr>
                <a:defRPr/>
              </a:pPr>
              <a:t>8/29/2018</a:t>
            </a:fld>
            <a:endParaRPr lang="en-US" altLang="zh-CN"/>
          </a:p>
        </p:txBody>
      </p:sp>
      <p:sp>
        <p:nvSpPr>
          <p:cNvPr id="2052" name="Slide Image Placeholder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Notes Placeholder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zh-CN" altLang="zh-CN"/>
              <a:t>Click to edit Master text styles</a:t>
            </a:r>
          </a:p>
          <a:p>
            <a:pPr>
              <a:defRPr/>
            </a:pPr>
            <a:r>
              <a:rPr lang="zh-CN" altLang="zh-CN"/>
              <a:t>Second level</a:t>
            </a:r>
          </a:p>
          <a:p>
            <a:pPr>
              <a:defRPr/>
            </a:pPr>
            <a:r>
              <a:rPr lang="zh-CN" altLang="zh-CN"/>
              <a:t>Third level</a:t>
            </a:r>
          </a:p>
          <a:p>
            <a:pPr>
              <a:defRPr/>
            </a:pPr>
            <a:r>
              <a:rPr lang="zh-CN" altLang="zh-CN"/>
              <a:t>Fourth level</a:t>
            </a:r>
          </a:p>
          <a:p>
            <a:pPr>
              <a:defRPr/>
            </a:pPr>
            <a:r>
              <a:rPr lang="zh-CN" altLang="zh-CN"/>
              <a:t>Fifth level</a:t>
            </a:r>
          </a:p>
        </p:txBody>
      </p:sp>
      <p:sp>
        <p:nvSpPr>
          <p:cNvPr id="2054" name="Footer Placeholder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Slide Number Placeholder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FC182A1B-B723-4F0F-854A-A5B73E16D83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2304004"/>
      </p:ext>
    </p:extLst>
  </p:cSld>
  <p:clrMap bg1="dk2" tx1="lt1" bg2="dk1" tx2="lt2" accent1="accent1" accent2="accent2" accent3="accent3" accent4="accent4" accent5="accent5" accent6="accent6" hlink="hlink" folHlink="folHlink"/>
  <p:hf sldNum="0" hdr="0" ftr="0" dt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228600" indent="-228600">
              <a:buFont typeface="+mj-lt"/>
              <a:buAutoNum type="arabicPeriod"/>
              <a:defRPr/>
            </a:pP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456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9686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76764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35180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98613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45971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22355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2565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78352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228600" indent="-228600">
              <a:buFont typeface="+mj-lt"/>
              <a:buAutoNum type="arabicPeriod"/>
              <a:defRPr/>
            </a:pP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6148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228600" indent="-228600">
              <a:buFont typeface="+mj-lt"/>
              <a:buAutoNum type="arabicPeriod"/>
              <a:defRPr/>
            </a:pP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501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71195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91925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228600" indent="-228600">
              <a:buFont typeface="+mj-lt"/>
              <a:buAutoNum type="arabicPeriod"/>
              <a:defRPr/>
            </a:pP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8944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32631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03838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77412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47215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03296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85415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5818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8591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22728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58808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14287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52197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27928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5929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76447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48949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29067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28018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7788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30928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91920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97337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07451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17771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87195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77950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70243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71959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66418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228600" indent="-228600">
              <a:buFont typeface="+mj-lt"/>
              <a:buAutoNum type="arabicPeriod"/>
              <a:defRPr/>
            </a:pP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147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21704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58968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228600" indent="-228600">
              <a:buFont typeface="+mj-lt"/>
              <a:buAutoNum type="arabicPeriod"/>
              <a:defRPr/>
            </a:pP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6496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11789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http://blog.csdn.net/mad1989/article/details/16885569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33665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http://blog.csdn.net/mad1989/article/details/16885569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8990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http://blog.csdn.net/csdnprogram/article/details/52155078</a:t>
            </a:r>
          </a:p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VCS </a:t>
            </a:r>
            <a:r>
              <a:rPr lang="zh-CN" altLang="en-US" dirty="0"/>
              <a:t>本地版本控制不能粒子提交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VSS</a:t>
            </a:r>
            <a:r>
              <a:rPr lang="zh-CN" altLang="en-US" dirty="0"/>
              <a:t>、</a:t>
            </a:r>
            <a:r>
              <a:rPr lang="en-US" altLang="zh-CN" dirty="0"/>
              <a:t>CVS </a:t>
            </a:r>
            <a:r>
              <a:rPr lang="zh-CN" altLang="en-US" dirty="0"/>
              <a:t>集中版本控制不支持粒子提交</a:t>
            </a:r>
          </a:p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 err="1"/>
              <a:t>ClearCase</a:t>
            </a:r>
            <a:r>
              <a:rPr lang="zh-CN" altLang="en-US" dirty="0"/>
              <a:t>、</a:t>
            </a:r>
            <a:r>
              <a:rPr lang="en-US" altLang="zh-CN" dirty="0"/>
              <a:t>SVN</a:t>
            </a:r>
            <a:r>
              <a:rPr lang="zh-CN" altLang="en-US" dirty="0"/>
              <a:t>、</a:t>
            </a:r>
            <a:r>
              <a:rPr lang="en-US" altLang="zh-CN" dirty="0"/>
              <a:t>Perforce</a:t>
            </a:r>
            <a:r>
              <a:rPr lang="zh-CN" altLang="en-US" dirty="0"/>
              <a:t>、</a:t>
            </a:r>
            <a:r>
              <a:rPr lang="en-US" altLang="zh-CN" dirty="0"/>
              <a:t>TFS </a:t>
            </a:r>
            <a:r>
              <a:rPr lang="zh-CN" altLang="en-US" dirty="0"/>
              <a:t>集中版本控制支持粒子提交，不支持分布式。</a:t>
            </a:r>
          </a:p>
          <a:p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Mercurial</a:t>
            </a:r>
            <a:r>
              <a:rPr lang="zh-CN" altLang="en-US" dirty="0"/>
              <a:t>（水银</a:t>
            </a:r>
            <a:r>
              <a:rPr lang="en-US" altLang="zh-CN" dirty="0"/>
              <a:t>/</a:t>
            </a:r>
            <a:r>
              <a:rPr lang="zh-CN" altLang="en-US" dirty="0"/>
              <a:t>水星）、</a:t>
            </a:r>
            <a:r>
              <a:rPr lang="en-US" altLang="zh-CN" dirty="0"/>
              <a:t>Git </a:t>
            </a:r>
            <a:r>
              <a:rPr lang="zh-CN" altLang="en-US" dirty="0"/>
              <a:t>分布式版本控制支持粒子提交，支持分布式。</a:t>
            </a:r>
            <a:endParaRPr lang="en-US" altLang="zh-CN" dirty="0"/>
          </a:p>
          <a:p>
            <a:r>
              <a:rPr lang="zh-CN" altLang="en-US" dirty="0"/>
              <a:t>简单理解，分布式系统就是把一些计算机通过网络连接起来，然后协同工作。协同工作需要解决两个问题：</a:t>
            </a:r>
          </a:p>
          <a:p>
            <a:r>
              <a:rPr lang="en-US" altLang="zh-CN" dirty="0"/>
              <a:t>1</a:t>
            </a:r>
            <a:r>
              <a:rPr lang="zh-CN" altLang="en-US" dirty="0"/>
              <a:t>）任务分解</a:t>
            </a:r>
          </a:p>
          <a:p>
            <a:r>
              <a:rPr lang="zh-CN" altLang="en-US" dirty="0"/>
              <a:t>把一个问题拆解成若干个独立任务，每个任务在一台节点上运行，实现多任务的并发执行。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）节点通信</a:t>
            </a:r>
          </a:p>
          <a:p>
            <a:r>
              <a:rPr lang="zh-CN" altLang="en-US" dirty="0"/>
              <a:t>节点之间互相通信，需要设计特定的通信协议来实现。协议可以采用</a:t>
            </a:r>
            <a:r>
              <a:rPr lang="en-US" altLang="zh-CN" dirty="0"/>
              <a:t>RPC</a:t>
            </a:r>
            <a:r>
              <a:rPr lang="zh-CN" altLang="en-US" dirty="0"/>
              <a:t>或</a:t>
            </a:r>
            <a:r>
              <a:rPr lang="en-US" altLang="zh-CN" dirty="0"/>
              <a:t>Message Queue</a:t>
            </a:r>
            <a:r>
              <a:rPr lang="zh-CN" altLang="en-US" dirty="0"/>
              <a:t>等方式。</a:t>
            </a:r>
          </a:p>
        </p:txBody>
      </p:sp>
    </p:spTree>
    <p:extLst>
      <p:ext uri="{BB962C8B-B14F-4D97-AF65-F5344CB8AC3E}">
        <p14:creationId xmlns:p14="http://schemas.microsoft.com/office/powerpoint/2010/main" val="3299764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228600" indent="-228600">
              <a:buFont typeface="+mj-lt"/>
              <a:buAutoNum type="arabicPeriod"/>
              <a:defRPr/>
            </a:pP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366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180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2204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61" b="37778"/>
          <a:stretch/>
        </p:blipFill>
        <p:spPr>
          <a:xfrm>
            <a:off x="0" y="1533525"/>
            <a:ext cx="12192000" cy="27336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4197351"/>
            <a:ext cx="10363200" cy="1470025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6" name="组合 2"/>
          <p:cNvGrpSpPr/>
          <p:nvPr userDrawn="1"/>
        </p:nvGrpSpPr>
        <p:grpSpPr bwMode="auto">
          <a:xfrm>
            <a:off x="8172452" y="542925"/>
            <a:ext cx="2905802" cy="723900"/>
            <a:chOff x="7350959" y="5852537"/>
            <a:chExt cx="2178516" cy="723328"/>
          </a:xfrm>
        </p:grpSpPr>
        <p:sp>
          <p:nvSpPr>
            <p:cNvPr id="7" name="文本框 5"/>
            <p:cNvSpPr txBox="1">
              <a:spLocks noChangeArrowheads="1"/>
            </p:cNvSpPr>
            <p:nvPr/>
          </p:nvSpPr>
          <p:spPr bwMode="auto">
            <a:xfrm>
              <a:off x="7950081" y="6067575"/>
              <a:ext cx="1579394" cy="461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rgbClr val="EA870D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信息素养实践 </a:t>
              </a:r>
            </a:p>
          </p:txBody>
        </p:sp>
        <p:pic>
          <p:nvPicPr>
            <p:cNvPr id="8" name="图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0959" y="5852537"/>
              <a:ext cx="727892" cy="723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Isosceles Triangle 5"/>
          <p:cNvSpPr>
            <a:spLocks noChangeArrowheads="1"/>
          </p:cNvSpPr>
          <p:nvPr userDrawn="1"/>
        </p:nvSpPr>
        <p:spPr bwMode="auto">
          <a:xfrm rot="10800000" flipV="1">
            <a:off x="10869280" y="3524642"/>
            <a:ext cx="1052597" cy="324495"/>
          </a:xfrm>
          <a:prstGeom prst="triangle">
            <a:avLst>
              <a:gd name="adj" fmla="val 50000"/>
            </a:avLst>
          </a:prstGeom>
          <a:solidFill>
            <a:srgbClr val="ED5E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3" name="Isosceles Triangle 6"/>
          <p:cNvSpPr>
            <a:spLocks noChangeArrowheads="1"/>
          </p:cNvSpPr>
          <p:nvPr userDrawn="1"/>
        </p:nvSpPr>
        <p:spPr bwMode="auto">
          <a:xfrm rot="10800000" flipV="1">
            <a:off x="10026102" y="3743805"/>
            <a:ext cx="1052597" cy="324495"/>
          </a:xfrm>
          <a:prstGeom prst="triangle">
            <a:avLst>
              <a:gd name="adj" fmla="val 50000"/>
            </a:avLst>
          </a:prstGeom>
          <a:solidFill>
            <a:srgbClr val="FFA6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" name="Isosceles Triangle 7"/>
          <p:cNvSpPr>
            <a:spLocks noChangeArrowheads="1"/>
          </p:cNvSpPr>
          <p:nvPr userDrawn="1"/>
        </p:nvSpPr>
        <p:spPr bwMode="auto">
          <a:xfrm rot="10800000" flipV="1">
            <a:off x="10741695" y="3266897"/>
            <a:ext cx="623965" cy="192357"/>
          </a:xfrm>
          <a:prstGeom prst="triangle">
            <a:avLst>
              <a:gd name="adj" fmla="val 50000"/>
            </a:avLst>
          </a:prstGeom>
          <a:noFill/>
          <a:ln w="19050" cap="rnd">
            <a:solidFill>
              <a:schemeClr val="bg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5" name="Isosceles Triangle 8"/>
          <p:cNvSpPr>
            <a:spLocks noChangeArrowheads="1"/>
          </p:cNvSpPr>
          <p:nvPr userDrawn="1"/>
        </p:nvSpPr>
        <p:spPr bwMode="auto">
          <a:xfrm rot="10800000" flipV="1">
            <a:off x="11719152" y="3459256"/>
            <a:ext cx="311981" cy="96178"/>
          </a:xfrm>
          <a:prstGeom prst="triangle">
            <a:avLst>
              <a:gd name="adj" fmla="val 50000"/>
            </a:avLst>
          </a:prstGeom>
          <a:noFill/>
          <a:ln w="19050" cap="rnd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6" name="Isosceles Triangle 9"/>
          <p:cNvSpPr>
            <a:spLocks noChangeArrowheads="1"/>
          </p:cNvSpPr>
          <p:nvPr userDrawn="1"/>
        </p:nvSpPr>
        <p:spPr bwMode="auto">
          <a:xfrm rot="10800000" flipV="1">
            <a:off x="8915333" y="3250860"/>
            <a:ext cx="2633416" cy="811831"/>
          </a:xfrm>
          <a:prstGeom prst="triangle">
            <a:avLst>
              <a:gd name="adj" fmla="val 50000"/>
            </a:avLst>
          </a:prstGeom>
          <a:noFill/>
          <a:ln w="19050" cap="rnd">
            <a:solidFill>
              <a:srgbClr val="FFA6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755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914400" y="654051"/>
            <a:ext cx="10875433" cy="815975"/>
          </a:xfrm>
          <a:prstGeom prst="rect">
            <a:avLst/>
          </a:prstGeom>
        </p:spPr>
        <p:txBody>
          <a:bodyPr/>
          <a:lstStyle/>
          <a:p>
            <a:pPr algn="ctr" eaLnBrk="1" hangingPunct="1"/>
            <a:r>
              <a:rPr lang="zh-CN" altLang="en-US" sz="5400" dirty="0">
                <a:solidFill>
                  <a:srgbClr val="ED5E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目  录</a:t>
            </a:r>
            <a:endParaRPr lang="zh-CN" altLang="zh-CN" sz="5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" name="Content Placeholder 12"/>
          <p:cNvSpPr txBox="1">
            <a:spLocks noChangeArrowheads="1"/>
          </p:cNvSpPr>
          <p:nvPr userDrawn="1"/>
        </p:nvSpPr>
        <p:spPr bwMode="auto">
          <a:xfrm>
            <a:off x="1769535" y="1678306"/>
            <a:ext cx="10020299" cy="4601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单击此处插入小节标题</a:t>
            </a:r>
            <a:endParaRPr lang="zh-CN" altLang="zh-CN" sz="2400" dirty="0">
              <a:solidFill>
                <a:schemeClr val="bg2"/>
              </a:solidFill>
              <a:latin typeface="DFMoW4-B5" charset="-120"/>
              <a:ea typeface="DFMoW4-B5" charset="-120"/>
              <a:cs typeface="Arial Unicode MS" panose="020B0604020202020204" pitchFamily="34" charset="-122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909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普通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609600" y="359290"/>
            <a:ext cx="10972800" cy="11430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内容占位符 3"/>
          <p:cNvSpPr>
            <a:spLocks noGrp="1"/>
          </p:cNvSpPr>
          <p:nvPr>
            <p:ph sz="half" idx="2"/>
          </p:nvPr>
        </p:nvSpPr>
        <p:spPr>
          <a:xfrm>
            <a:off x="609600" y="1784350"/>
            <a:ext cx="10972800" cy="4111625"/>
          </a:xfrm>
          <a:prstGeom prst="rect">
            <a:avLst/>
          </a:prstGeom>
        </p:spPr>
        <p:txBody>
          <a:bodyPr/>
          <a:lstStyle>
            <a:lvl1pPr marL="266700" indent="-266700">
              <a:buClrTx/>
              <a:buFont typeface="Arial" panose="020B0604020202020204" pitchFamily="34" charset="0"/>
              <a:buChar char="•"/>
              <a:defRPr sz="28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14375" indent="-25717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62050" indent="-2476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0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19250" indent="-2476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971675" indent="-14287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8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2" t="4443" r="22231" b="32346"/>
          <a:stretch>
            <a:fillRect/>
          </a:stretch>
        </p:blipFill>
        <p:spPr bwMode="auto">
          <a:xfrm>
            <a:off x="148167" y="5989289"/>
            <a:ext cx="610827" cy="441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4" t="66331" r="13905" b="15274"/>
          <a:stretch>
            <a:fillRect/>
          </a:stretch>
        </p:blipFill>
        <p:spPr bwMode="auto">
          <a:xfrm>
            <a:off x="790413" y="6006214"/>
            <a:ext cx="2788007" cy="431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7454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栏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609600" y="359290"/>
            <a:ext cx="10972800" cy="11430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8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2" t="4443" r="22231" b="32346"/>
          <a:stretch>
            <a:fillRect/>
          </a:stretch>
        </p:blipFill>
        <p:spPr bwMode="auto">
          <a:xfrm>
            <a:off x="148167" y="5989289"/>
            <a:ext cx="610827" cy="441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4" t="66331" r="13905" b="15274"/>
          <a:stretch>
            <a:fillRect/>
          </a:stretch>
        </p:blipFill>
        <p:spPr bwMode="auto">
          <a:xfrm>
            <a:off x="790413" y="6006214"/>
            <a:ext cx="2788007" cy="431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/>
          <p:cNvSpPr txBox="1"/>
          <p:nvPr userDrawn="1"/>
        </p:nvSpPr>
        <p:spPr>
          <a:xfrm>
            <a:off x="10693400" y="6460093"/>
            <a:ext cx="14986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dirty="0"/>
              <a:t>李玮玮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sz="half" idx="1"/>
          </p:nvPr>
        </p:nvSpPr>
        <p:spPr>
          <a:xfrm>
            <a:off x="609600" y="1781176"/>
            <a:ext cx="5384800" cy="4344988"/>
          </a:xfrm>
          <a:prstGeom prst="rect">
            <a:avLst/>
          </a:prstGeom>
        </p:spPr>
        <p:txBody>
          <a:bodyPr/>
          <a:lstStyle>
            <a:lvl1pPr marL="266700" indent="-26670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lang="zh-CN" altLang="en-US" sz="28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1pPr>
            <a:lvl2pPr marL="714375" indent="-257175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lang="zh-CN" altLang="en-US" sz="24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2pPr>
            <a:lvl3pPr marL="1162050" indent="-24765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lang="zh-CN" altLang="en-US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3pPr>
            <a:lvl4pPr marL="1619250" indent="-24765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tabLst>
                <a:tab pos="1619250" algn="l"/>
              </a:tabLst>
              <a:defRPr lang="zh-CN" altLang="en-US" sz="18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4pPr>
            <a:lvl5pPr marL="1971675" indent="-142875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lang="zh-CN" altLang="en-US"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内容占位符 3"/>
          <p:cNvSpPr>
            <a:spLocks noGrp="1"/>
          </p:cNvSpPr>
          <p:nvPr>
            <p:ph sz="half" idx="2"/>
          </p:nvPr>
        </p:nvSpPr>
        <p:spPr>
          <a:xfrm>
            <a:off x="6197600" y="1781175"/>
            <a:ext cx="5384800" cy="4344988"/>
          </a:xfrm>
          <a:prstGeom prst="rect">
            <a:avLst/>
          </a:prstGeom>
        </p:spPr>
        <p:txBody>
          <a:bodyPr/>
          <a:lstStyle>
            <a:lvl1pPr marL="457200" indent="-457200">
              <a:buClrTx/>
              <a:defRPr lang="zh-CN" altLang="en-US" sz="28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1pPr>
            <a:lvl2pPr marL="742950" indent="-285750">
              <a:buClrTx/>
              <a:defRPr lang="zh-CN" altLang="en-US" sz="24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2pPr>
            <a:lvl3pPr marL="1143000" indent="-228600">
              <a:buClrTx/>
              <a:defRPr lang="zh-CN" altLang="en-US" sz="20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3pPr>
            <a:lvl4pPr marL="1600200" indent="-228600">
              <a:buClrTx/>
              <a:defRPr lang="zh-CN" altLang="en-US" sz="18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4pPr>
            <a:lvl5pPr marL="2057400" indent="-228600">
              <a:buClrTx/>
              <a:defRPr lang="zh-CN" altLang="en-US"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266700" lvl="0" indent="-26670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单击此处编辑母版文本样式</a:t>
            </a:r>
          </a:p>
          <a:p>
            <a:pPr marL="714375" lvl="1" indent="-257175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第二级</a:t>
            </a:r>
          </a:p>
          <a:p>
            <a:pPr marL="1162050" lvl="2" indent="-24765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第三级</a:t>
            </a:r>
          </a:p>
          <a:p>
            <a:pPr marL="1619250" lvl="3" indent="-24765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1619250" algn="l"/>
              </a:tabLst>
            </a:pPr>
            <a:r>
              <a:rPr lang="zh-CN" altLang="en-US" dirty="0"/>
              <a:t>第四级</a:t>
            </a:r>
          </a:p>
          <a:p>
            <a:pPr marL="1971675" lvl="4" indent="-142875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27323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5207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致谢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0" y="-176"/>
            <a:ext cx="12184160" cy="6858352"/>
          </a:xfrm>
          <a:prstGeom prst="rect">
            <a:avLst/>
          </a:prstGeom>
        </p:spPr>
      </p:pic>
      <p:sp>
        <p:nvSpPr>
          <p:cNvPr id="4" name="Rectangle 30"/>
          <p:cNvSpPr>
            <a:spLocks noChangeArrowheads="1"/>
          </p:cNvSpPr>
          <p:nvPr userDrawn="1"/>
        </p:nvSpPr>
        <p:spPr bwMode="auto">
          <a:xfrm>
            <a:off x="3680884" y="2647950"/>
            <a:ext cx="4138083" cy="143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72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Calibri" panose="020F0502020204030204" pitchFamily="34" charset="0"/>
              </a:rPr>
              <a:t>Thanks</a:t>
            </a:r>
            <a:endParaRPr lang="zh-CN" altLang="zh-CN" sz="7200" b="1" dirty="0">
              <a:solidFill>
                <a:schemeClr val="accent2">
                  <a:lumMod val="20000"/>
                  <a:lumOff val="8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sym typeface="Calibri" panose="020F0502020204030204" pitchFamily="34" charset="0"/>
            </a:endParaRPr>
          </a:p>
        </p:txBody>
      </p:sp>
      <p:pic>
        <p:nvPicPr>
          <p:cNvPr id="5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2" t="4443" r="22231" b="32346"/>
          <a:stretch>
            <a:fillRect/>
          </a:stretch>
        </p:blipFill>
        <p:spPr bwMode="auto">
          <a:xfrm>
            <a:off x="7452785" y="23813"/>
            <a:ext cx="8255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4" t="66331" r="13905" b="15274"/>
          <a:stretch>
            <a:fillRect/>
          </a:stretch>
        </p:blipFill>
        <p:spPr bwMode="auto">
          <a:xfrm>
            <a:off x="8386233" y="41276"/>
            <a:ext cx="3769784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0883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8117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 rotWithShape="1">
          <a:gsLst>
            <a:gs pos="0">
              <a:srgbClr val="E29121"/>
            </a:gs>
            <a:gs pos="100000">
              <a:srgbClr val="CE3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ular Callout 101"/>
          <p:cNvSpPr>
            <a:spLocks noChangeAspect="1"/>
          </p:cNvSpPr>
          <p:nvPr/>
        </p:nvSpPr>
        <p:spPr bwMode="auto">
          <a:xfrm>
            <a:off x="425451" y="1452563"/>
            <a:ext cx="1030816" cy="773112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27843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27" name="Oval 55"/>
          <p:cNvSpPr>
            <a:spLocks noChangeAspect="1"/>
          </p:cNvSpPr>
          <p:nvPr/>
        </p:nvSpPr>
        <p:spPr bwMode="auto">
          <a:xfrm>
            <a:off x="3232151" y="4872038"/>
            <a:ext cx="2324100" cy="1909762"/>
          </a:xfrm>
          <a:prstGeom prst="wedgeRectCallout">
            <a:avLst>
              <a:gd name="adj1" fmla="val -13921"/>
              <a:gd name="adj2" fmla="val 63694"/>
            </a:avLst>
          </a:prstGeom>
          <a:solidFill>
            <a:srgbClr val="FDC51B">
              <a:alpha val="7059"/>
            </a:srgbClr>
          </a:solidFill>
          <a:ln w="330200" cap="rnd">
            <a:solidFill>
              <a:srgbClr val="FFE181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28" name="Rectangular Callout 130"/>
          <p:cNvSpPr>
            <a:spLocks noChangeAspect="1"/>
          </p:cNvSpPr>
          <p:nvPr/>
        </p:nvSpPr>
        <p:spPr bwMode="auto">
          <a:xfrm>
            <a:off x="-44451" y="-38100"/>
            <a:ext cx="12236451" cy="1906588"/>
          </a:xfrm>
          <a:prstGeom prst="wedgeRectCallout">
            <a:avLst>
              <a:gd name="adj1" fmla="val -19718"/>
              <a:gd name="adj2" fmla="val 45032"/>
            </a:avLst>
          </a:prstGeom>
          <a:solidFill>
            <a:srgbClr val="FDC51B">
              <a:alpha val="20000"/>
            </a:srgbClr>
          </a:solidFill>
          <a:ln w="330200" cap="rnd">
            <a:solidFill>
              <a:srgbClr val="FFE181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29" name="Oval 134"/>
          <p:cNvSpPr>
            <a:spLocks noChangeAspect="1"/>
          </p:cNvSpPr>
          <p:nvPr/>
        </p:nvSpPr>
        <p:spPr bwMode="auto">
          <a:xfrm>
            <a:off x="9992785" y="1095376"/>
            <a:ext cx="2262716" cy="1909763"/>
          </a:xfrm>
          <a:prstGeom prst="wedgeRectCallout">
            <a:avLst>
              <a:gd name="adj1" fmla="val -12222"/>
              <a:gd name="adj2" fmla="val 63329"/>
            </a:avLst>
          </a:prstGeom>
          <a:solidFill>
            <a:srgbClr val="FDC51B">
              <a:alpha val="14117"/>
            </a:srgbClr>
          </a:solidFill>
          <a:ln w="330200" cap="rnd">
            <a:solidFill>
              <a:srgbClr val="FFE181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1" name="Rectangular Callout 136"/>
          <p:cNvSpPr>
            <a:spLocks noChangeAspect="1"/>
          </p:cNvSpPr>
          <p:nvPr/>
        </p:nvSpPr>
        <p:spPr bwMode="auto">
          <a:xfrm>
            <a:off x="8881534" y="4362451"/>
            <a:ext cx="2546351" cy="1909763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5098"/>
            </a:srgbClr>
          </a:solidFill>
          <a:ln w="330200" cap="rnd">
            <a:solidFill>
              <a:srgbClr val="FFE181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2" name="Rectangular Callout 139"/>
          <p:cNvSpPr>
            <a:spLocks noChangeAspect="1"/>
          </p:cNvSpPr>
          <p:nvPr/>
        </p:nvSpPr>
        <p:spPr bwMode="auto">
          <a:xfrm>
            <a:off x="7291918" y="2206626"/>
            <a:ext cx="2544233" cy="1909763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14117"/>
            </a:srgbClr>
          </a:solidFill>
          <a:ln w="330200" cap="rnd">
            <a:solidFill>
              <a:srgbClr val="FFE181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3" name="Oval 117"/>
          <p:cNvSpPr>
            <a:spLocks noChangeAspect="1"/>
          </p:cNvSpPr>
          <p:nvPr/>
        </p:nvSpPr>
        <p:spPr bwMode="auto">
          <a:xfrm>
            <a:off x="11197167" y="598489"/>
            <a:ext cx="1058333" cy="1252537"/>
          </a:xfrm>
          <a:prstGeom prst="wedgeRectCallout">
            <a:avLst>
              <a:gd name="adj1" fmla="val 5653"/>
              <a:gd name="adj2" fmla="val 59500"/>
            </a:avLst>
          </a:prstGeom>
          <a:solidFill>
            <a:srgbClr val="FDC51B">
              <a:alpha val="9804"/>
            </a:srgbClr>
          </a:solidFill>
          <a:ln w="177800" cap="rnd">
            <a:solidFill>
              <a:srgbClr val="FEEAAC">
                <a:alpha val="3922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4" name="Rectangular Callout 119"/>
          <p:cNvSpPr>
            <a:spLocks noChangeAspect="1"/>
          </p:cNvSpPr>
          <p:nvPr/>
        </p:nvSpPr>
        <p:spPr bwMode="auto">
          <a:xfrm>
            <a:off x="9163051" y="1450975"/>
            <a:ext cx="1623483" cy="1217613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9804"/>
            </a:srgbClr>
          </a:solidFill>
          <a:ln w="177800" cap="rnd">
            <a:solidFill>
              <a:srgbClr val="FEEAAC">
                <a:alpha val="3922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5" name="Rectangular Callout 120"/>
          <p:cNvSpPr>
            <a:spLocks noChangeAspect="1"/>
          </p:cNvSpPr>
          <p:nvPr/>
        </p:nvSpPr>
        <p:spPr bwMode="auto">
          <a:xfrm>
            <a:off x="2468034" y="2755900"/>
            <a:ext cx="1388533" cy="1041400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9804"/>
            </a:srgbClr>
          </a:solidFill>
          <a:ln w="177800" cap="rnd">
            <a:solidFill>
              <a:srgbClr val="FEEAAC">
                <a:alpha val="3922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6" name="Rectangular Callout 121"/>
          <p:cNvSpPr>
            <a:spLocks noChangeAspect="1"/>
          </p:cNvSpPr>
          <p:nvPr/>
        </p:nvSpPr>
        <p:spPr bwMode="auto">
          <a:xfrm>
            <a:off x="10333567" y="2662239"/>
            <a:ext cx="960967" cy="720725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9804"/>
            </a:srgbClr>
          </a:solidFill>
          <a:ln w="177800" cap="rnd">
            <a:solidFill>
              <a:srgbClr val="FEEAAC">
                <a:alpha val="3922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7" name="Rectangular Callout 96"/>
          <p:cNvSpPr>
            <a:spLocks noChangeAspect="1"/>
          </p:cNvSpPr>
          <p:nvPr userDrawn="1"/>
        </p:nvSpPr>
        <p:spPr bwMode="auto">
          <a:xfrm>
            <a:off x="14818" y="4941889"/>
            <a:ext cx="814916" cy="611187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FE181">
                <a:alpha val="12941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8" name="Oval 98"/>
          <p:cNvSpPr>
            <a:spLocks noChangeAspect="1"/>
          </p:cNvSpPr>
          <p:nvPr userDrawn="1"/>
        </p:nvSpPr>
        <p:spPr bwMode="auto">
          <a:xfrm>
            <a:off x="-86783" y="5159375"/>
            <a:ext cx="745068" cy="896938"/>
          </a:xfrm>
          <a:prstGeom prst="wedgeRectCallout">
            <a:avLst>
              <a:gd name="adj1" fmla="val 6060"/>
              <a:gd name="adj2" fmla="val 59412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12941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9" name="Rectangular Callout 106"/>
          <p:cNvSpPr>
            <a:spLocks noChangeAspect="1"/>
          </p:cNvSpPr>
          <p:nvPr/>
        </p:nvSpPr>
        <p:spPr bwMode="auto">
          <a:xfrm>
            <a:off x="10623551" y="2281238"/>
            <a:ext cx="1504949" cy="1128712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FE181">
                <a:alpha val="27843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0" name="Rectangular Callout 110"/>
          <p:cNvSpPr>
            <a:spLocks noChangeAspect="1"/>
          </p:cNvSpPr>
          <p:nvPr/>
        </p:nvSpPr>
        <p:spPr bwMode="auto">
          <a:xfrm>
            <a:off x="10172701" y="5611814"/>
            <a:ext cx="986367" cy="738187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FE181">
                <a:alpha val="12941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1" name="Rectangular Callout 111"/>
          <p:cNvSpPr>
            <a:spLocks noChangeAspect="1"/>
          </p:cNvSpPr>
          <p:nvPr/>
        </p:nvSpPr>
        <p:spPr bwMode="auto">
          <a:xfrm>
            <a:off x="9296401" y="5241926"/>
            <a:ext cx="986367" cy="739775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12941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2" name="Rectangular Callout 112"/>
          <p:cNvSpPr>
            <a:spLocks noChangeAspect="1"/>
          </p:cNvSpPr>
          <p:nvPr/>
        </p:nvSpPr>
        <p:spPr bwMode="auto">
          <a:xfrm>
            <a:off x="9992785" y="4927601"/>
            <a:ext cx="984249" cy="739775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FE181">
                <a:alpha val="12941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3" name="Rectangular Callout 113"/>
          <p:cNvSpPr>
            <a:spLocks noChangeAspect="1"/>
          </p:cNvSpPr>
          <p:nvPr/>
        </p:nvSpPr>
        <p:spPr bwMode="auto">
          <a:xfrm>
            <a:off x="10972800" y="5667375"/>
            <a:ext cx="806451" cy="604838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12941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4" name="Rectangular Callout 114"/>
          <p:cNvSpPr>
            <a:spLocks noChangeAspect="1"/>
          </p:cNvSpPr>
          <p:nvPr/>
        </p:nvSpPr>
        <p:spPr bwMode="auto">
          <a:xfrm>
            <a:off x="10771718" y="4097339"/>
            <a:ext cx="738716" cy="554037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12941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5" name="Rectangular Callout 115"/>
          <p:cNvSpPr>
            <a:spLocks noChangeAspect="1"/>
          </p:cNvSpPr>
          <p:nvPr/>
        </p:nvSpPr>
        <p:spPr bwMode="auto">
          <a:xfrm>
            <a:off x="11216218" y="5057775"/>
            <a:ext cx="738716" cy="554038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12941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6" name="Oval 116"/>
          <p:cNvSpPr>
            <a:spLocks noChangeAspect="1"/>
          </p:cNvSpPr>
          <p:nvPr/>
        </p:nvSpPr>
        <p:spPr bwMode="auto">
          <a:xfrm>
            <a:off x="11584518" y="4791075"/>
            <a:ext cx="670983" cy="552450"/>
          </a:xfrm>
          <a:prstGeom prst="wedgeRectCallout">
            <a:avLst>
              <a:gd name="adj1" fmla="val -13657"/>
              <a:gd name="adj2" fmla="val 63639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12941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8" name="Rectangular Callout 56"/>
          <p:cNvSpPr>
            <a:spLocks noChangeAspect="1"/>
          </p:cNvSpPr>
          <p:nvPr/>
        </p:nvSpPr>
        <p:spPr bwMode="auto">
          <a:xfrm>
            <a:off x="11427885" y="3382964"/>
            <a:ext cx="408516" cy="306387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12941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9" name="Rectangular Callout 57"/>
          <p:cNvSpPr>
            <a:spLocks noChangeAspect="1"/>
          </p:cNvSpPr>
          <p:nvPr/>
        </p:nvSpPr>
        <p:spPr bwMode="auto">
          <a:xfrm>
            <a:off x="11197167" y="3536950"/>
            <a:ext cx="408517" cy="304800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12941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50" name="Rectangular Callout 58"/>
          <p:cNvSpPr>
            <a:spLocks noChangeAspect="1"/>
          </p:cNvSpPr>
          <p:nvPr/>
        </p:nvSpPr>
        <p:spPr bwMode="auto">
          <a:xfrm>
            <a:off x="11478685" y="3689350"/>
            <a:ext cx="408516" cy="304800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12941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51" name="Rectangular Callout 59"/>
          <p:cNvSpPr>
            <a:spLocks noChangeAspect="1"/>
          </p:cNvSpPr>
          <p:nvPr/>
        </p:nvSpPr>
        <p:spPr bwMode="auto">
          <a:xfrm>
            <a:off x="207434" y="2698751"/>
            <a:ext cx="622300" cy="466725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FE181">
                <a:alpha val="12941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52" name="Rectangular Callout 60"/>
          <p:cNvSpPr>
            <a:spLocks noChangeAspect="1"/>
          </p:cNvSpPr>
          <p:nvPr/>
        </p:nvSpPr>
        <p:spPr bwMode="auto">
          <a:xfrm>
            <a:off x="632885" y="3167064"/>
            <a:ext cx="611716" cy="458787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FE181">
                <a:alpha val="12941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53" name="Rectangular Callout 61"/>
          <p:cNvSpPr>
            <a:spLocks noChangeAspect="1"/>
          </p:cNvSpPr>
          <p:nvPr/>
        </p:nvSpPr>
        <p:spPr bwMode="auto">
          <a:xfrm>
            <a:off x="359834" y="3382963"/>
            <a:ext cx="469900" cy="350837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FE181">
                <a:alpha val="12941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54" name="Rectangular Callout 63"/>
          <p:cNvSpPr>
            <a:spLocks noChangeAspect="1"/>
          </p:cNvSpPr>
          <p:nvPr/>
        </p:nvSpPr>
        <p:spPr bwMode="auto">
          <a:xfrm>
            <a:off x="8229600" y="2395538"/>
            <a:ext cx="1625600" cy="1217612"/>
          </a:xfrm>
          <a:prstGeom prst="wedgeRectCallout">
            <a:avLst>
              <a:gd name="adj1" fmla="val -19995"/>
              <a:gd name="adj2" fmla="val 65000"/>
            </a:avLst>
          </a:prstGeom>
          <a:solidFill>
            <a:srgbClr val="FDC51B">
              <a:alpha val="9804"/>
            </a:srgbClr>
          </a:solidFill>
          <a:ln w="177800" cap="rnd">
            <a:solidFill>
              <a:srgbClr val="FEEAAC">
                <a:alpha val="0"/>
              </a:srgbClr>
            </a:solidFill>
            <a:miter lim="800000"/>
            <a:headEnd/>
            <a:tailEnd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1" name="Rectangle 30"/>
          <p:cNvSpPr>
            <a:spLocks noChangeArrowheads="1"/>
          </p:cNvSpPr>
          <p:nvPr userDrawn="1"/>
        </p:nvSpPr>
        <p:spPr bwMode="auto">
          <a:xfrm>
            <a:off x="0" y="476250"/>
            <a:ext cx="12192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19985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hf sldNum="0" hdr="0" ftr="0" dt="0"/>
  <p:txStyles>
    <p:titleStyle>
      <a:lvl1pPr marL="4572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Calibri" panose="020F0502020204030204" pitchFamily="34" charset="0"/>
          <a:cs typeface="+mj-cs"/>
          <a:sym typeface="Calibri" panose="020F0502020204030204" pitchFamily="34" charset="0"/>
        </a:defRPr>
      </a:lvl1pPr>
      <a:lvl2pPr marL="4572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  <a:sym typeface="Calibri" panose="020F0502020204030204" pitchFamily="34" charset="0"/>
        </a:defRPr>
      </a:lvl2pPr>
      <a:lvl3pPr marL="4572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  <a:sym typeface="Calibri" panose="020F0502020204030204" pitchFamily="34" charset="0"/>
        </a:defRPr>
      </a:lvl3pPr>
      <a:lvl4pPr marL="4572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  <a:sym typeface="Calibri" panose="020F0502020204030204" pitchFamily="34" charset="0"/>
        </a:defRPr>
      </a:lvl4pPr>
      <a:lvl5pPr marL="4572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Calibri" panose="020F0502020204030204" pitchFamily="34" charset="0"/>
          <a:cs typeface="Calibri" pitchFamily="34" charset="0"/>
          <a:sym typeface="Calibri" panose="020F0502020204030204" pitchFamily="34" charset="0"/>
        </a:defRPr>
      </a:lvl5pPr>
      <a:lvl6pPr marL="9144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Calibri" pitchFamily="34" charset="0"/>
          <a:sym typeface="Calibri" pitchFamily="34" charset="0"/>
        </a:defRPr>
      </a:lvl6pPr>
      <a:lvl7pPr marL="13716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Calibri" pitchFamily="34" charset="0"/>
          <a:sym typeface="Calibri" pitchFamily="34" charset="0"/>
        </a:defRPr>
      </a:lvl7pPr>
      <a:lvl8pPr marL="18288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Calibri" pitchFamily="34" charset="0"/>
          <a:sym typeface="Calibri" pitchFamily="34" charset="0"/>
        </a:defRPr>
      </a:lvl8pPr>
      <a:lvl9pPr marL="2286000" indent="-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Calibri" pitchFamily="34" charset="0"/>
          <a:sym typeface="Calibri" pitchFamily="34" charset="0"/>
        </a:defRPr>
      </a:lvl9pPr>
    </p:titleStyle>
    <p:bodyStyle>
      <a:lvl1pPr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defRPr sz="1600">
          <a:solidFill>
            <a:schemeClr val="tx1"/>
          </a:solidFill>
          <a:latin typeface="+mn-lt"/>
          <a:ea typeface="Calibri" panose="020F0502020204030204" pitchFamily="34" charset="0"/>
          <a:cs typeface="+mn-cs"/>
          <a:sym typeface="Calibri" panose="020F0502020204030204" pitchFamily="34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 2" panose="05020102010507070707" pitchFamily="18" charset="2"/>
        <a:buChar char=""/>
        <a:defRPr sz="1400">
          <a:solidFill>
            <a:schemeClr val="tx1"/>
          </a:solidFill>
          <a:latin typeface="+mn-lt"/>
          <a:ea typeface="Calibri" panose="020F0502020204030204" pitchFamily="34" charset="0"/>
          <a:cs typeface="+mn-cs"/>
          <a:sym typeface="Calibri" panose="020F0502020204030204" pitchFamily="34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 2" panose="05020102010507070707" pitchFamily="18" charset="2"/>
        <a:buChar char=""/>
        <a:defRPr sz="1200">
          <a:solidFill>
            <a:schemeClr val="tx1"/>
          </a:solidFill>
          <a:latin typeface="+mn-lt"/>
          <a:ea typeface="Calibri" panose="020F0502020204030204" pitchFamily="34" charset="0"/>
          <a:cs typeface="+mn-cs"/>
          <a:sym typeface="Calibri" panose="020F0502020204030204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 2" panose="05020102010507070707" pitchFamily="18" charset="2"/>
        <a:buChar char=""/>
        <a:defRPr sz="1100">
          <a:solidFill>
            <a:schemeClr val="tx1"/>
          </a:solidFill>
          <a:latin typeface="+mn-lt"/>
          <a:ea typeface="Calibri" panose="020F0502020204030204" pitchFamily="34" charset="0"/>
          <a:cs typeface="+mn-cs"/>
          <a:sym typeface="Calibri" panose="020F0502020204030204" pitchFamily="34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 2" panose="05020102010507070707" pitchFamily="18" charset="2"/>
        <a:buChar char=""/>
        <a:defRPr sz="1100">
          <a:solidFill>
            <a:schemeClr val="tx1"/>
          </a:solidFill>
          <a:latin typeface="+mn-lt"/>
          <a:ea typeface="Calibri" panose="020F0502020204030204" pitchFamily="34" charset="0"/>
          <a:cs typeface="+mn-cs"/>
          <a:sym typeface="Calibri" panose="020F0502020204030204" pitchFamily="34" charset="0"/>
        </a:defRPr>
      </a:lvl5pPr>
      <a:lvl6pPr marL="2514600" indent="-228600"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 2" pitchFamily="18" charset="2"/>
        <a:buChar char=""/>
        <a:defRPr sz="1100">
          <a:solidFill>
            <a:schemeClr val="tx1"/>
          </a:solidFill>
          <a:latin typeface="+mn-lt"/>
          <a:cs typeface="+mn-cs"/>
          <a:sym typeface="Calibri" pitchFamily="34" charset="0"/>
        </a:defRPr>
      </a:lvl6pPr>
      <a:lvl7pPr marL="2971800" indent="-228600"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 2" pitchFamily="18" charset="2"/>
        <a:buChar char=""/>
        <a:defRPr sz="1100">
          <a:solidFill>
            <a:schemeClr val="tx1"/>
          </a:solidFill>
          <a:latin typeface="+mn-lt"/>
          <a:cs typeface="+mn-cs"/>
          <a:sym typeface="Calibri" pitchFamily="34" charset="0"/>
        </a:defRPr>
      </a:lvl7pPr>
      <a:lvl8pPr marL="3429000" indent="-228600"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 2" pitchFamily="18" charset="2"/>
        <a:buChar char=""/>
        <a:defRPr sz="1100">
          <a:solidFill>
            <a:schemeClr val="tx1"/>
          </a:solidFill>
          <a:latin typeface="+mn-lt"/>
          <a:cs typeface="+mn-cs"/>
          <a:sym typeface="Calibri" pitchFamily="34" charset="0"/>
        </a:defRPr>
      </a:lvl8pPr>
      <a:lvl9pPr marL="3886200" indent="-228600" algn="l" defTabSz="457200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 2" pitchFamily="18" charset="2"/>
        <a:buChar char=""/>
        <a:defRPr sz="1100">
          <a:solidFill>
            <a:schemeClr val="tx1"/>
          </a:solidFill>
          <a:latin typeface="+mn-lt"/>
          <a:cs typeface="+mn-cs"/>
          <a:sym typeface="Calibri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e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www.gravatar.com/" TargetMode="Externa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www.gravatar.com/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www.gravatar.com/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jpeg"/><Relationship Id="rId4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8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png"/><Relationship Id="rId4" Type="http://schemas.openxmlformats.org/officeDocument/2006/relationships/image" Target="../media/image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openxmlformats.org/officeDocument/2006/relationships/image" Target="../media/image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png"/><Relationship Id="rId4" Type="http://schemas.openxmlformats.org/officeDocument/2006/relationships/image" Target="../media/image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Git </a:t>
            </a:r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与 </a:t>
            </a:r>
            <a:r>
              <a:rPr lang="en-US" altLang="zh-CN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GitHub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1852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0"/>
          <p:cNvSpPr>
            <a:spLocks noChangeArrowheads="1"/>
          </p:cNvSpPr>
          <p:nvPr/>
        </p:nvSpPr>
        <p:spPr bwMode="auto">
          <a:xfrm>
            <a:off x="152400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3" name="Rounded Rectangular Callout 105"/>
          <p:cNvSpPr>
            <a:spLocks noChangeAspect="1"/>
          </p:cNvSpPr>
          <p:nvPr/>
        </p:nvSpPr>
        <p:spPr bwMode="auto">
          <a:xfrm>
            <a:off x="1535114" y="4941888"/>
            <a:ext cx="611187" cy="628650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4" name="Rounded Rectangular Callout 119"/>
          <p:cNvSpPr>
            <a:spLocks noChangeAspect="1"/>
          </p:cNvSpPr>
          <p:nvPr/>
        </p:nvSpPr>
        <p:spPr bwMode="auto">
          <a:xfrm>
            <a:off x="1679576" y="2698751"/>
            <a:ext cx="466725" cy="479425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5" name="Rounded Rectangular Callout 120"/>
          <p:cNvSpPr>
            <a:spLocks noChangeAspect="1"/>
          </p:cNvSpPr>
          <p:nvPr/>
        </p:nvSpPr>
        <p:spPr bwMode="auto">
          <a:xfrm>
            <a:off x="1998664" y="3167064"/>
            <a:ext cx="458787" cy="471487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6" name="Rounded Rectangular Callout 121"/>
          <p:cNvSpPr>
            <a:spLocks noChangeAspect="1"/>
          </p:cNvSpPr>
          <p:nvPr/>
        </p:nvSpPr>
        <p:spPr bwMode="auto">
          <a:xfrm>
            <a:off x="1793876" y="3382963"/>
            <a:ext cx="352425" cy="360362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7" name="Rounded Rectangular Callout 123"/>
          <p:cNvSpPr>
            <a:spLocks noChangeAspect="1"/>
          </p:cNvSpPr>
          <p:nvPr/>
        </p:nvSpPr>
        <p:spPr bwMode="auto">
          <a:xfrm>
            <a:off x="2163763" y="3333751"/>
            <a:ext cx="608012" cy="625475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8" name="Rounded Rectangular Callout 124"/>
          <p:cNvSpPr>
            <a:spLocks noChangeAspect="1"/>
          </p:cNvSpPr>
          <p:nvPr/>
        </p:nvSpPr>
        <p:spPr bwMode="auto">
          <a:xfrm>
            <a:off x="1524001" y="3479801"/>
            <a:ext cx="671513" cy="849313"/>
          </a:xfrm>
          <a:prstGeom prst="wedgeRoundRectCallout">
            <a:avLst>
              <a:gd name="adj1" fmla="val -6824"/>
              <a:gd name="adj2" fmla="val 62176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9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2209800" y="654051"/>
            <a:ext cx="7124700" cy="815975"/>
          </a:xfrm>
          <a:prstGeom prst="rect">
            <a:avLst/>
          </a:prstGeom>
        </p:spPr>
        <p:txBody>
          <a:bodyPr/>
          <a:lstStyle/>
          <a:p>
            <a:pPr algn="ctr" eaLnBrk="1" hangingPunct="1"/>
            <a:r>
              <a:rPr lang="zh-CN" altLang="en-US" sz="5400">
                <a:solidFill>
                  <a:srgbClr val="ED5E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目  录</a:t>
            </a:r>
            <a:endParaRPr lang="zh-CN" altLang="zh-CN" sz="540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130" name="Content Placeholder 12"/>
          <p:cNvSpPr txBox="1">
            <a:spLocks noChangeArrowheads="1"/>
          </p:cNvSpPr>
          <p:nvPr/>
        </p:nvSpPr>
        <p:spPr bwMode="auto">
          <a:xfrm>
            <a:off x="2851151" y="1678306"/>
            <a:ext cx="7515225" cy="4601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版本控制系统介绍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Git </a:t>
            </a:r>
            <a:r>
              <a:rPr lang="zh-CN" altLang="en-US" sz="2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与 </a:t>
            </a:r>
            <a:r>
              <a:rPr lang="en-US" altLang="zh-CN" sz="2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GitHub </a:t>
            </a:r>
            <a:r>
              <a:rPr lang="zh-CN" altLang="en-US" sz="2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简介</a:t>
            </a:r>
            <a:endParaRPr lang="en-US" altLang="zh-CN" sz="24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Git</a:t>
            </a: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账户注册与管理</a:t>
            </a:r>
            <a:endParaRPr lang="en-US" altLang="zh-CN" sz="2400" dirty="0">
              <a:solidFill>
                <a:schemeClr val="bg2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工作区、本地仓库、远程仓库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创建版本库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修改管理</a:t>
            </a:r>
            <a:endParaRPr lang="zh-CN" altLang="zh-CN" sz="2400" dirty="0">
              <a:solidFill>
                <a:schemeClr val="bg2"/>
              </a:solidFill>
              <a:latin typeface="DFMoW4-B5" charset="-120"/>
              <a:ea typeface="DFMoW4-B5" charset="-120"/>
              <a:cs typeface="Arial Unicode MS" panose="020B0604020202020204" pitchFamily="34" charset="-122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7793038" y="26988"/>
            <a:ext cx="2874962" cy="449262"/>
            <a:chOff x="5537631" y="26646"/>
            <a:chExt cx="3610350" cy="616932"/>
          </a:xfrm>
        </p:grpSpPr>
        <p:pic>
          <p:nvPicPr>
            <p:cNvPr id="5132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3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29121"/>
            </a:gs>
            <a:gs pos="100000">
              <a:srgbClr val="CE3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986" y="4739269"/>
            <a:ext cx="3788014" cy="1691189"/>
          </a:xfrm>
          <a:prstGeom prst="rect">
            <a:avLst/>
          </a:prstGeom>
          <a:effectLst>
            <a:outerShdw dist="127000" dir="600000" sx="93000" sy="93000" algn="ctr" rotWithShape="0">
              <a:srgbClr val="000000">
                <a:alpha val="19000"/>
              </a:srgbClr>
            </a:outerShdw>
            <a:reflection endPos="0" dist="50800" dir="5400000" sy="-100000" algn="bl" rotWithShape="0"/>
          </a:effectLst>
        </p:spPr>
      </p:pic>
      <p:grpSp>
        <p:nvGrpSpPr>
          <p:cNvPr id="2" name="组合 72"/>
          <p:cNvGrpSpPr/>
          <p:nvPr/>
        </p:nvGrpSpPr>
        <p:grpSpPr bwMode="auto">
          <a:xfrm>
            <a:off x="7793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Git</a:t>
            </a:r>
            <a:r>
              <a:rPr lang="zh-CN" altLang="en-US" sz="2400" dirty="0">
                <a:cs typeface="Arial Unicode MS" panose="020B0604020202020204" pitchFamily="34" charset="-122"/>
              </a:rPr>
              <a:t>（分布式版本管理系统）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Git </a:t>
            </a:r>
            <a:r>
              <a:rPr lang="zh-CN" altLang="en-US" dirty="0"/>
              <a:t>由 </a:t>
            </a:r>
            <a:r>
              <a:rPr lang="en-US" altLang="zh-CN" dirty="0"/>
              <a:t>Linux </a:t>
            </a:r>
            <a:r>
              <a:rPr lang="zh-CN" altLang="en-US" dirty="0"/>
              <a:t>创始人</a:t>
            </a:r>
            <a:r>
              <a:rPr lang="en-US" altLang="zh-CN" dirty="0"/>
              <a:t>Linus Torvalds</a:t>
            </a:r>
            <a:r>
              <a:rPr lang="zh-CN" altLang="en-US" dirty="0"/>
              <a:t>开发，作为 </a:t>
            </a:r>
            <a:r>
              <a:rPr lang="en-US" altLang="zh-CN" dirty="0"/>
              <a:t>Linux </a:t>
            </a:r>
            <a:r>
              <a:rPr lang="zh-CN" altLang="en-US" dirty="0"/>
              <a:t>内核代码管理系统使用</a:t>
            </a:r>
            <a:endParaRPr lang="en-US" altLang="zh-CN" dirty="0"/>
          </a:p>
          <a:p>
            <a:r>
              <a:rPr lang="en-US" altLang="zh-CN" dirty="0"/>
              <a:t>Git</a:t>
            </a:r>
            <a:r>
              <a:rPr lang="zh-CN" altLang="en-US" dirty="0"/>
              <a:t>是一款</a:t>
            </a:r>
            <a:r>
              <a:rPr lang="zh-CN" altLang="en-US" dirty="0">
                <a:solidFill>
                  <a:srgbClr val="FF0000"/>
                </a:solidFill>
              </a:rPr>
              <a:t>免费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开源</a:t>
            </a:r>
            <a:r>
              <a:rPr lang="zh-CN" altLang="en-US" dirty="0"/>
              <a:t>的分布式版本控制系统，用于敏捷高效地处理任何</a:t>
            </a:r>
            <a:r>
              <a:rPr lang="zh-CN" altLang="en-US" dirty="0">
                <a:solidFill>
                  <a:srgbClr val="FF0000"/>
                </a:solidFill>
              </a:rPr>
              <a:t>或小或大</a:t>
            </a:r>
            <a:r>
              <a:rPr lang="zh-CN" altLang="en-US" dirty="0"/>
              <a:t>的项目</a:t>
            </a:r>
          </a:p>
        </p:txBody>
      </p:sp>
    </p:spTree>
    <p:extLst>
      <p:ext uri="{BB962C8B-B14F-4D97-AF65-F5344CB8AC3E}">
        <p14:creationId xmlns:p14="http://schemas.microsoft.com/office/powerpoint/2010/main" val="375499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72"/>
          <p:cNvGrpSpPr/>
          <p:nvPr/>
        </p:nvGrpSpPr>
        <p:grpSpPr bwMode="auto">
          <a:xfrm>
            <a:off x="7793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Git</a:t>
            </a:r>
            <a:r>
              <a:rPr lang="zh-CN" altLang="en-US" sz="2400" dirty="0">
                <a:cs typeface="Arial Unicode MS" panose="020B0604020202020204" pitchFamily="34" charset="-122"/>
              </a:rPr>
              <a:t>（分布式版本管理系统）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分布式 </a:t>
            </a:r>
            <a:r>
              <a:rPr lang="en-US" altLang="zh-CN" dirty="0"/>
              <a:t>VS </a:t>
            </a:r>
            <a:r>
              <a:rPr lang="zh-CN" altLang="en-US" dirty="0"/>
              <a:t>集中式</a:t>
            </a:r>
            <a:endParaRPr lang="en-US" altLang="zh-CN" dirty="0"/>
          </a:p>
          <a:p>
            <a:pPr lvl="1"/>
            <a:r>
              <a:rPr lang="zh-CN" altLang="en-US" dirty="0"/>
              <a:t>分布式相比于集中式的最大区别在于开发者可以提交到本地，每个开发者通过克隆，在本地机器上拷贝一个完整的</a:t>
            </a:r>
            <a:r>
              <a:rPr lang="en-US" altLang="zh-CN" dirty="0"/>
              <a:t>Git</a:t>
            </a:r>
            <a:r>
              <a:rPr lang="zh-CN" altLang="en-US" dirty="0"/>
              <a:t>仓库</a:t>
            </a:r>
          </a:p>
        </p:txBody>
      </p:sp>
    </p:spTree>
    <p:extLst>
      <p:ext uri="{BB962C8B-B14F-4D97-AF65-F5344CB8AC3E}">
        <p14:creationId xmlns:p14="http://schemas.microsoft.com/office/powerpoint/2010/main" val="304461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72"/>
          <p:cNvGrpSpPr/>
          <p:nvPr/>
        </p:nvGrpSpPr>
        <p:grpSpPr bwMode="auto">
          <a:xfrm>
            <a:off x="7793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Git</a:t>
            </a:r>
            <a:r>
              <a:rPr lang="zh-CN" altLang="en-US" sz="2000" dirty="0">
                <a:cs typeface="Arial Unicode MS" panose="020B0604020202020204" pitchFamily="34" charset="-122"/>
              </a:rPr>
              <a:t>（分布式版本管理系统）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的特点（从开发者角度考虑）</a:t>
            </a:r>
            <a:endParaRPr lang="en-US" altLang="zh-CN" dirty="0"/>
          </a:p>
          <a:p>
            <a:pPr lvl="1"/>
            <a:r>
              <a:rPr lang="zh-CN" altLang="en-US" dirty="0"/>
              <a:t>从服务器上克隆完整的</a:t>
            </a:r>
            <a:r>
              <a:rPr lang="en-US" altLang="zh-CN" dirty="0"/>
              <a:t>Git</a:t>
            </a:r>
            <a:r>
              <a:rPr lang="zh-CN" altLang="en-US" dirty="0"/>
              <a:t>仓库（包括代码和版本信息）到单机上</a:t>
            </a:r>
            <a:endParaRPr lang="en-US" altLang="zh-CN" dirty="0"/>
          </a:p>
          <a:p>
            <a:pPr lvl="1"/>
            <a:r>
              <a:rPr lang="zh-CN" altLang="en-US" dirty="0"/>
              <a:t>在自己的机器上根据不同的开发目的，创建分支，修改代码</a:t>
            </a:r>
            <a:endParaRPr lang="en-US" altLang="zh-CN" dirty="0"/>
          </a:p>
          <a:p>
            <a:pPr lvl="1"/>
            <a:r>
              <a:rPr lang="zh-CN" altLang="en-US" dirty="0"/>
              <a:t>在单机上自己创建的分支上提交代码</a:t>
            </a:r>
            <a:endParaRPr lang="en-US" altLang="zh-CN" dirty="0"/>
          </a:p>
          <a:p>
            <a:pPr lvl="1"/>
            <a:r>
              <a:rPr lang="zh-CN" altLang="en-US" dirty="0"/>
              <a:t>在单机上合并分支</a:t>
            </a:r>
          </a:p>
        </p:txBody>
      </p:sp>
    </p:spTree>
    <p:extLst>
      <p:ext uri="{BB962C8B-B14F-4D97-AF65-F5344CB8AC3E}">
        <p14:creationId xmlns:p14="http://schemas.microsoft.com/office/powerpoint/2010/main" val="1419729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72"/>
          <p:cNvGrpSpPr/>
          <p:nvPr/>
        </p:nvGrpSpPr>
        <p:grpSpPr bwMode="auto">
          <a:xfrm>
            <a:off x="7793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Git</a:t>
            </a:r>
            <a:r>
              <a:rPr lang="zh-CN" altLang="en-US" sz="2000" dirty="0">
                <a:cs typeface="Arial Unicode MS" panose="020B0604020202020204" pitchFamily="34" charset="-122"/>
              </a:rPr>
              <a:t>（分布式版本管理系统）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的特点（从开发者角度考虑）</a:t>
            </a:r>
            <a:endParaRPr lang="en-US" altLang="zh-CN" dirty="0"/>
          </a:p>
          <a:p>
            <a:pPr lvl="1"/>
            <a:r>
              <a:rPr lang="zh-CN" altLang="en-US" dirty="0"/>
              <a:t>把服务器上最新版的代码</a:t>
            </a:r>
            <a:r>
              <a:rPr lang="en-US" altLang="zh-CN" dirty="0"/>
              <a:t>fetch</a:t>
            </a:r>
            <a:r>
              <a:rPr lang="zh-CN" altLang="en-US" dirty="0"/>
              <a:t>下来，然后跟自己的主分支合并</a:t>
            </a:r>
            <a:endParaRPr lang="en-US" altLang="zh-CN" dirty="0"/>
          </a:p>
          <a:p>
            <a:pPr lvl="1"/>
            <a:r>
              <a:rPr lang="zh-CN" altLang="en-US" dirty="0"/>
              <a:t>查看邮件或者通过其它方式查看提交状态</a:t>
            </a:r>
            <a:endParaRPr lang="en-US" altLang="zh-CN" dirty="0"/>
          </a:p>
          <a:p>
            <a:pPr lvl="1"/>
            <a:r>
              <a:rPr lang="zh-CN" altLang="en-US" dirty="0"/>
              <a:t>解决冲突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5379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72"/>
          <p:cNvGrpSpPr/>
          <p:nvPr/>
        </p:nvGrpSpPr>
        <p:grpSpPr bwMode="auto">
          <a:xfrm>
            <a:off x="7793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Git</a:t>
            </a:r>
            <a:r>
              <a:rPr lang="zh-CN" altLang="en-US" sz="2000" dirty="0">
                <a:cs typeface="Arial Unicode MS" panose="020B0604020202020204" pitchFamily="34" charset="-122"/>
              </a:rPr>
              <a:t>（分布式版本管理系统）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的优点</a:t>
            </a:r>
            <a:endParaRPr lang="en-US" altLang="zh-CN" dirty="0"/>
          </a:p>
          <a:p>
            <a:pPr lvl="1"/>
            <a:r>
              <a:rPr lang="zh-CN" altLang="en-US" dirty="0"/>
              <a:t>适合</a:t>
            </a:r>
            <a:r>
              <a:rPr lang="zh-CN" altLang="en-US" dirty="0">
                <a:solidFill>
                  <a:srgbClr val="FF0000"/>
                </a:solidFill>
              </a:rPr>
              <a:t>分布式开发</a:t>
            </a:r>
            <a:r>
              <a:rPr lang="zh-CN" altLang="en-US" dirty="0"/>
              <a:t>，强调个体</a:t>
            </a:r>
          </a:p>
          <a:p>
            <a:pPr lvl="1"/>
            <a:r>
              <a:rPr lang="zh-CN" altLang="en-US" dirty="0"/>
              <a:t>速度快</a:t>
            </a:r>
          </a:p>
          <a:p>
            <a:pPr lvl="1"/>
            <a:r>
              <a:rPr lang="zh-CN" altLang="en-US" dirty="0"/>
              <a:t>简单的设计</a:t>
            </a:r>
          </a:p>
          <a:p>
            <a:pPr lvl="1"/>
            <a:r>
              <a:rPr lang="zh-CN" altLang="en-US" dirty="0"/>
              <a:t>对非线性开发模式的强力支持</a:t>
            </a:r>
          </a:p>
          <a:p>
            <a:pPr lvl="1"/>
            <a:r>
              <a:rPr lang="zh-CN" altLang="en-US" dirty="0"/>
              <a:t>有能力高效管理类似</a:t>
            </a:r>
            <a:r>
              <a:rPr lang="en-US" altLang="zh-CN" dirty="0"/>
              <a:t>Linux</a:t>
            </a:r>
            <a:r>
              <a:rPr lang="zh-CN" altLang="en-US" dirty="0"/>
              <a:t>内核一样的超大规模项目</a:t>
            </a:r>
            <a:endParaRPr lang="en-US" altLang="zh-CN" dirty="0"/>
          </a:p>
          <a:p>
            <a:pPr lvl="1"/>
            <a:r>
              <a:rPr lang="zh-CN" altLang="en-US" dirty="0"/>
              <a:t>离线工作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72"/>
          <p:cNvGrpSpPr/>
          <p:nvPr/>
        </p:nvGrpSpPr>
        <p:grpSpPr bwMode="auto">
          <a:xfrm>
            <a:off x="7793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Git</a:t>
            </a:r>
            <a:r>
              <a:rPr lang="zh-CN" altLang="en-US" sz="2000" dirty="0">
                <a:cs typeface="Arial Unicode MS" panose="020B0604020202020204" pitchFamily="34" charset="-122"/>
              </a:rPr>
              <a:t>（分布式版本管理系统）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的缺点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代码保密性差</a:t>
            </a:r>
            <a:r>
              <a:rPr lang="zh-CN" altLang="en-US" dirty="0"/>
              <a:t>，一旦开发者把整个库克隆下来就可以完全公开所有代码和版本信息</a:t>
            </a:r>
            <a:endParaRPr lang="en-US" altLang="zh-CN" dirty="0"/>
          </a:p>
          <a:p>
            <a:pPr lvl="1"/>
            <a:r>
              <a:rPr lang="zh-CN" altLang="en-US" dirty="0"/>
              <a:t>资料少（中文资料很少）</a:t>
            </a:r>
          </a:p>
          <a:p>
            <a:pPr lvl="1"/>
            <a:r>
              <a:rPr lang="zh-CN" altLang="en-US" dirty="0"/>
              <a:t>学习周期相对而言比较长</a:t>
            </a:r>
          </a:p>
          <a:p>
            <a:pPr lvl="1"/>
            <a:r>
              <a:rPr lang="zh-CN" altLang="en-US" dirty="0"/>
              <a:t>不符合常规思维</a:t>
            </a:r>
          </a:p>
        </p:txBody>
      </p:sp>
    </p:spTree>
    <p:extLst>
      <p:ext uri="{BB962C8B-B14F-4D97-AF65-F5344CB8AC3E}">
        <p14:creationId xmlns:p14="http://schemas.microsoft.com/office/powerpoint/2010/main" val="1197237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152400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7793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Git</a:t>
            </a:r>
            <a:r>
              <a:rPr lang="zh-CN" altLang="en-US" sz="2000" dirty="0">
                <a:cs typeface="Arial Unicode MS" panose="020B0604020202020204" pitchFamily="34" charset="-122"/>
              </a:rPr>
              <a:t>（分布式版本管理系统）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Git </a:t>
            </a:r>
            <a:r>
              <a:rPr lang="zh-CN" altLang="en-US" dirty="0"/>
              <a:t>工作原理 </a:t>
            </a:r>
            <a:r>
              <a:rPr lang="en-US" altLang="zh-CN" dirty="0"/>
              <a:t>- </a:t>
            </a:r>
            <a:r>
              <a:rPr lang="zh-CN" altLang="en-US" dirty="0"/>
              <a:t>文件状态及工作区域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19" name=" 219"/>
          <p:cNvSpPr/>
          <p:nvPr/>
        </p:nvSpPr>
        <p:spPr>
          <a:xfrm>
            <a:off x="3630498" y="2925444"/>
            <a:ext cx="2564765" cy="698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chemeClr val="bg2"/>
                </a:solidFill>
              </a:rPr>
              <a:t>Git repository</a:t>
            </a:r>
          </a:p>
        </p:txBody>
      </p:sp>
      <p:sp>
        <p:nvSpPr>
          <p:cNvPr id="5" name=" 219"/>
          <p:cNvSpPr/>
          <p:nvPr/>
        </p:nvSpPr>
        <p:spPr>
          <a:xfrm>
            <a:off x="3630498" y="4077334"/>
            <a:ext cx="2564765" cy="69850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chemeClr val="bg2"/>
                </a:solidFill>
              </a:rPr>
              <a:t>Staging area</a:t>
            </a:r>
          </a:p>
        </p:txBody>
      </p:sp>
      <p:sp>
        <p:nvSpPr>
          <p:cNvPr id="6" name=" 219"/>
          <p:cNvSpPr/>
          <p:nvPr/>
        </p:nvSpPr>
        <p:spPr>
          <a:xfrm>
            <a:off x="3630498" y="5197474"/>
            <a:ext cx="2564765" cy="698500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chemeClr val="bg2"/>
                </a:solidFill>
              </a:rPr>
              <a:t>Working Directory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516572" y="5387339"/>
            <a:ext cx="3694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编辑，修改文件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516572" y="4266564"/>
            <a:ext cx="3694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暂存已经修改好的文件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516572" y="2901315"/>
            <a:ext cx="36942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最终确定的文件保存到仓库，成为一个新的版本，并且对他人可见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2701492" y="4454524"/>
            <a:ext cx="798830" cy="1187450"/>
            <a:chOff x="4067" y="5489"/>
            <a:chExt cx="1258" cy="1870"/>
          </a:xfrm>
        </p:grpSpPr>
        <p:sp>
          <p:nvSpPr>
            <p:cNvPr id="8" name="右弧形箭头 7"/>
            <p:cNvSpPr/>
            <p:nvPr/>
          </p:nvSpPr>
          <p:spPr>
            <a:xfrm rot="10800000">
              <a:off x="4763" y="5489"/>
              <a:ext cx="562" cy="1870"/>
            </a:xfrm>
            <a:prstGeom prst="curvedLeftArrow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067" y="6179"/>
              <a:ext cx="463" cy="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solidFill>
                    <a:schemeClr val="bg2"/>
                  </a:solidFill>
                </a:rPr>
                <a:t>1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701492" y="3162299"/>
            <a:ext cx="798830" cy="1187450"/>
            <a:chOff x="4067" y="3454"/>
            <a:chExt cx="1258" cy="1870"/>
          </a:xfrm>
        </p:grpSpPr>
        <p:sp>
          <p:nvSpPr>
            <p:cNvPr id="9" name="右弧形箭头 8"/>
            <p:cNvSpPr/>
            <p:nvPr/>
          </p:nvSpPr>
          <p:spPr>
            <a:xfrm rot="10800000">
              <a:off x="4763" y="3454"/>
              <a:ext cx="562" cy="1870"/>
            </a:xfrm>
            <a:prstGeom prst="curvedLeftArrow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067" y="4149"/>
              <a:ext cx="464" cy="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solidFill>
                    <a:schemeClr val="bg2"/>
                  </a:solidFill>
                </a:rPr>
                <a:t>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152400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7793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Git</a:t>
            </a:r>
            <a:r>
              <a:rPr lang="zh-CN" altLang="en-US" sz="2000" dirty="0">
                <a:cs typeface="Arial Unicode MS" panose="020B0604020202020204" pitchFamily="34" charset="-122"/>
              </a:rPr>
              <a:t>（分布式版本管理系统）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Git </a:t>
            </a:r>
            <a:r>
              <a:rPr lang="zh-CN" altLang="en-US" dirty="0"/>
              <a:t>工作原理 </a:t>
            </a:r>
            <a:r>
              <a:rPr lang="en-US" altLang="zh-CN" dirty="0"/>
              <a:t>- </a:t>
            </a:r>
            <a:r>
              <a:rPr lang="zh-CN" altLang="en-US" dirty="0"/>
              <a:t>文件状态及工作区域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372" y="2434115"/>
            <a:ext cx="4808571" cy="442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01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152400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7793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dirty="0">
                <a:cs typeface="Arial Unicode MS" panose="020B0604020202020204" pitchFamily="34" charset="-122"/>
              </a:rPr>
              <a:t>GitHub</a:t>
            </a:r>
            <a:endParaRPr lang="zh-CN" altLang="en-US" sz="1800" dirty="0">
              <a:cs typeface="Arial Unicode MS" panose="020B0604020202020204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面向开源及私有软件项目的托管平台</a:t>
            </a:r>
            <a:endParaRPr lang="en-US" altLang="zh-CN" dirty="0"/>
          </a:p>
          <a:p>
            <a:r>
              <a:rPr lang="zh-CN" altLang="en-US" dirty="0"/>
              <a:t>官网：</a:t>
            </a:r>
            <a:r>
              <a:rPr lang="en-US" altLang="zh-CN" dirty="0"/>
              <a:t>https://github.com/</a:t>
            </a:r>
            <a:endParaRPr lang="zh-CN" altLang="en-US" dirty="0"/>
          </a:p>
        </p:txBody>
      </p:sp>
      <p:pic>
        <p:nvPicPr>
          <p:cNvPr id="5" name="图片 4" descr="github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8900" y="606520"/>
            <a:ext cx="1460500" cy="1558290"/>
          </a:xfrm>
          <a:prstGeom prst="rect">
            <a:avLst/>
          </a:prstGeom>
        </p:spPr>
      </p:pic>
      <p:pic>
        <p:nvPicPr>
          <p:cNvPr id="6" name="图片 5" descr="github login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5076" y="3002436"/>
            <a:ext cx="7081024" cy="35837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0"/>
          <p:cNvSpPr>
            <a:spLocks noChangeArrowheads="1"/>
          </p:cNvSpPr>
          <p:nvPr/>
        </p:nvSpPr>
        <p:spPr bwMode="auto">
          <a:xfrm>
            <a:off x="152400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3" name="Rounded Rectangular Callout 105"/>
          <p:cNvSpPr>
            <a:spLocks noChangeAspect="1"/>
          </p:cNvSpPr>
          <p:nvPr/>
        </p:nvSpPr>
        <p:spPr bwMode="auto">
          <a:xfrm>
            <a:off x="1535114" y="4941888"/>
            <a:ext cx="611187" cy="628650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4" name="Rounded Rectangular Callout 119"/>
          <p:cNvSpPr>
            <a:spLocks noChangeAspect="1"/>
          </p:cNvSpPr>
          <p:nvPr/>
        </p:nvSpPr>
        <p:spPr bwMode="auto">
          <a:xfrm>
            <a:off x="1679576" y="2698751"/>
            <a:ext cx="466725" cy="479425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5" name="Rounded Rectangular Callout 120"/>
          <p:cNvSpPr>
            <a:spLocks noChangeAspect="1"/>
          </p:cNvSpPr>
          <p:nvPr/>
        </p:nvSpPr>
        <p:spPr bwMode="auto">
          <a:xfrm>
            <a:off x="1998664" y="3167064"/>
            <a:ext cx="458787" cy="471487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6" name="Rounded Rectangular Callout 121"/>
          <p:cNvSpPr>
            <a:spLocks noChangeAspect="1"/>
          </p:cNvSpPr>
          <p:nvPr/>
        </p:nvSpPr>
        <p:spPr bwMode="auto">
          <a:xfrm>
            <a:off x="1793876" y="3382963"/>
            <a:ext cx="352425" cy="360362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7" name="Rounded Rectangular Callout 123"/>
          <p:cNvSpPr>
            <a:spLocks noChangeAspect="1"/>
          </p:cNvSpPr>
          <p:nvPr/>
        </p:nvSpPr>
        <p:spPr bwMode="auto">
          <a:xfrm>
            <a:off x="2163763" y="3333751"/>
            <a:ext cx="608012" cy="625475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8" name="Rounded Rectangular Callout 124"/>
          <p:cNvSpPr>
            <a:spLocks noChangeAspect="1"/>
          </p:cNvSpPr>
          <p:nvPr/>
        </p:nvSpPr>
        <p:spPr bwMode="auto">
          <a:xfrm>
            <a:off x="1524001" y="3479801"/>
            <a:ext cx="671513" cy="849313"/>
          </a:xfrm>
          <a:prstGeom prst="wedgeRoundRectCallout">
            <a:avLst>
              <a:gd name="adj1" fmla="val -6824"/>
              <a:gd name="adj2" fmla="val 62176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9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2209800" y="654051"/>
            <a:ext cx="7124700" cy="815975"/>
          </a:xfrm>
          <a:prstGeom prst="rect">
            <a:avLst/>
          </a:prstGeom>
        </p:spPr>
        <p:txBody>
          <a:bodyPr/>
          <a:lstStyle/>
          <a:p>
            <a:pPr algn="ctr" eaLnBrk="1" hangingPunct="1"/>
            <a:r>
              <a:rPr lang="zh-CN" altLang="en-US" sz="5400">
                <a:solidFill>
                  <a:srgbClr val="ED5E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目  录</a:t>
            </a:r>
            <a:endParaRPr lang="zh-CN" altLang="zh-CN" sz="540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130" name="Content Placeholder 12"/>
          <p:cNvSpPr txBox="1">
            <a:spLocks noChangeArrowheads="1"/>
          </p:cNvSpPr>
          <p:nvPr/>
        </p:nvSpPr>
        <p:spPr bwMode="auto">
          <a:xfrm>
            <a:off x="2851151" y="1678306"/>
            <a:ext cx="7515225" cy="4601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版本控制系统介绍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Git </a:t>
            </a: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与 </a:t>
            </a:r>
            <a:r>
              <a:rPr lang="en-US" altLang="zh-CN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GitHub </a:t>
            </a: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简介</a:t>
            </a:r>
            <a:endParaRPr lang="en-US" altLang="zh-CN" sz="2400" dirty="0">
              <a:solidFill>
                <a:schemeClr val="bg2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GitHub</a:t>
            </a: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账户注册与管理</a:t>
            </a:r>
            <a:endParaRPr lang="en-US" altLang="zh-CN" sz="2400" dirty="0">
              <a:solidFill>
                <a:schemeClr val="bg2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工作区、本地仓库、远程仓库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创建版本库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修改管理</a:t>
            </a:r>
            <a:endParaRPr lang="en-US" altLang="zh-CN" sz="2400" dirty="0">
              <a:solidFill>
                <a:schemeClr val="bg2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冲突解决</a:t>
            </a:r>
            <a:endParaRPr lang="zh-CN" altLang="zh-CN" sz="2400" dirty="0">
              <a:solidFill>
                <a:schemeClr val="bg2"/>
              </a:solidFill>
              <a:latin typeface="DFMoW4-B5" charset="-120"/>
              <a:ea typeface="DFMoW4-B5" charset="-120"/>
              <a:cs typeface="Arial Unicode MS" panose="020B0604020202020204" pitchFamily="34" charset="-122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7793038" y="26988"/>
            <a:ext cx="2874962" cy="449262"/>
            <a:chOff x="5537631" y="26646"/>
            <a:chExt cx="3610350" cy="616932"/>
          </a:xfrm>
        </p:grpSpPr>
        <p:pic>
          <p:nvPicPr>
            <p:cNvPr id="5132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3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152400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7793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dirty="0">
                <a:cs typeface="Arial Unicode MS" panose="020B0604020202020204" pitchFamily="34" charset="-122"/>
              </a:rPr>
              <a:t>GitHub</a:t>
            </a:r>
            <a:r>
              <a:rPr lang="zh-CN" altLang="en-US" sz="2800" dirty="0">
                <a:cs typeface="Arial Unicode MS" panose="020B0604020202020204" pitchFamily="34" charset="-122"/>
              </a:rPr>
              <a:t>（官网：</a:t>
            </a:r>
            <a:r>
              <a:rPr lang="en-US" altLang="zh-CN" sz="2800" dirty="0">
                <a:cs typeface="Arial Unicode MS" panose="020B0604020202020204" pitchFamily="34" charset="-122"/>
              </a:rPr>
              <a:t>https://github.com/</a:t>
            </a:r>
            <a:r>
              <a:rPr lang="zh-CN" altLang="en-US" sz="2800" dirty="0">
                <a:cs typeface="Arial Unicode MS" panose="020B0604020202020204" pitchFamily="34" charset="-122"/>
              </a:rPr>
              <a:t>）</a:t>
            </a:r>
            <a:endParaRPr lang="zh-CN" altLang="en-US" sz="1800" dirty="0">
              <a:cs typeface="Arial Unicode MS" panose="020B0604020202020204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GitHub </a:t>
            </a:r>
            <a:r>
              <a:rPr lang="zh-CN" altLang="en-US" dirty="0"/>
              <a:t>于 </a:t>
            </a:r>
            <a:r>
              <a:rPr lang="en-US" altLang="zh-CN" dirty="0"/>
              <a:t>2008 </a:t>
            </a:r>
            <a:r>
              <a:rPr lang="zh-CN" altLang="en-US" dirty="0"/>
              <a:t>年 </a:t>
            </a:r>
            <a:r>
              <a:rPr lang="en-US" altLang="zh-CN" dirty="0"/>
              <a:t>4 </a:t>
            </a:r>
            <a:r>
              <a:rPr lang="zh-CN" altLang="en-US" dirty="0"/>
              <a:t>月 </a:t>
            </a:r>
            <a:r>
              <a:rPr lang="en-US" altLang="zh-CN" dirty="0"/>
              <a:t>10 </a:t>
            </a:r>
            <a:r>
              <a:rPr lang="zh-CN" altLang="en-US" dirty="0"/>
              <a:t>日正式上线</a:t>
            </a:r>
            <a:endParaRPr lang="en-US" altLang="zh-CN" dirty="0"/>
          </a:p>
          <a:p>
            <a:r>
              <a:rPr lang="zh-CN" altLang="en-US" dirty="0"/>
              <a:t>功能</a:t>
            </a:r>
            <a:endParaRPr lang="en-US" altLang="zh-CN" dirty="0"/>
          </a:p>
          <a:p>
            <a:pPr lvl="1"/>
            <a:r>
              <a:rPr lang="en-US" altLang="zh-CN" dirty="0"/>
              <a:t>Git </a:t>
            </a:r>
            <a:r>
              <a:rPr lang="zh-CN" altLang="en-US" dirty="0"/>
              <a:t>代码仓库托管及基本的 </a:t>
            </a:r>
            <a:r>
              <a:rPr lang="en-US" altLang="zh-CN" dirty="0"/>
              <a:t>Web </a:t>
            </a:r>
            <a:r>
              <a:rPr lang="zh-CN" altLang="en-US" dirty="0"/>
              <a:t>管理界面</a:t>
            </a:r>
            <a:endParaRPr lang="en-US" altLang="zh-CN" dirty="0"/>
          </a:p>
          <a:p>
            <a:pPr lvl="1"/>
            <a:r>
              <a:rPr lang="zh-CN" altLang="en-US" dirty="0"/>
              <a:t>订阅、讨论组、文本渲染、在线文件编辑器、协作图谱（报表）、代码片段分享（</a:t>
            </a:r>
            <a:r>
              <a:rPr lang="en-US" altLang="zh-CN" dirty="0"/>
              <a:t>Gist</a:t>
            </a:r>
            <a:r>
              <a:rPr lang="zh-CN" altLang="en-US" dirty="0"/>
              <a:t>）等</a:t>
            </a:r>
            <a:endParaRPr lang="en-US" altLang="zh-CN" dirty="0"/>
          </a:p>
          <a:p>
            <a:r>
              <a:rPr lang="zh-CN" altLang="en-US" dirty="0"/>
              <a:t>注册用户</a:t>
            </a:r>
            <a:endParaRPr lang="en-US" altLang="zh-CN" dirty="0"/>
          </a:p>
          <a:p>
            <a:pPr lvl="1"/>
            <a:r>
              <a:rPr lang="zh-CN" altLang="en-US" dirty="0"/>
              <a:t>超过</a:t>
            </a:r>
            <a:r>
              <a:rPr lang="en-US" altLang="zh-CN" dirty="0"/>
              <a:t>900</a:t>
            </a:r>
            <a:r>
              <a:rPr lang="zh-CN" altLang="en-US" dirty="0"/>
              <a:t>万 </a:t>
            </a:r>
            <a:r>
              <a:rPr lang="en-US" altLang="zh-CN" dirty="0"/>
              <a:t>(2015</a:t>
            </a:r>
            <a:r>
              <a:rPr lang="zh-CN" altLang="en-US" dirty="0"/>
              <a:t>年统计数据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托管项目：</a:t>
            </a:r>
            <a:r>
              <a:rPr lang="en-US" altLang="zh-CN" dirty="0"/>
              <a:t>Ruby on Rails</a:t>
            </a:r>
            <a:r>
              <a:rPr lang="zh-CN" altLang="en-US" dirty="0"/>
              <a:t>、</a:t>
            </a:r>
            <a:r>
              <a:rPr lang="en-US" altLang="zh-CN" dirty="0"/>
              <a:t>jQuery</a:t>
            </a:r>
            <a:r>
              <a:rPr lang="zh-CN" altLang="en-US" dirty="0"/>
              <a:t>、</a:t>
            </a:r>
            <a:r>
              <a:rPr lang="en-US" altLang="zh-CN" dirty="0"/>
              <a:t>python </a:t>
            </a:r>
            <a:r>
              <a:rPr lang="zh-CN" altLang="en-US" dirty="0"/>
              <a:t>等</a:t>
            </a:r>
          </a:p>
        </p:txBody>
      </p:sp>
      <p:pic>
        <p:nvPicPr>
          <p:cNvPr id="5" name="图片 4" descr="github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8900" y="606520"/>
            <a:ext cx="1460500" cy="155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71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0"/>
          <p:cNvSpPr>
            <a:spLocks noChangeArrowheads="1"/>
          </p:cNvSpPr>
          <p:nvPr/>
        </p:nvSpPr>
        <p:spPr bwMode="auto">
          <a:xfrm>
            <a:off x="152400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3" name="Rounded Rectangular Callout 105"/>
          <p:cNvSpPr>
            <a:spLocks noChangeAspect="1"/>
          </p:cNvSpPr>
          <p:nvPr/>
        </p:nvSpPr>
        <p:spPr bwMode="auto">
          <a:xfrm>
            <a:off x="1535114" y="4941888"/>
            <a:ext cx="611187" cy="628650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4" name="Rounded Rectangular Callout 119"/>
          <p:cNvSpPr>
            <a:spLocks noChangeAspect="1"/>
          </p:cNvSpPr>
          <p:nvPr/>
        </p:nvSpPr>
        <p:spPr bwMode="auto">
          <a:xfrm>
            <a:off x="1679576" y="2698751"/>
            <a:ext cx="466725" cy="479425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5" name="Rounded Rectangular Callout 120"/>
          <p:cNvSpPr>
            <a:spLocks noChangeAspect="1"/>
          </p:cNvSpPr>
          <p:nvPr/>
        </p:nvSpPr>
        <p:spPr bwMode="auto">
          <a:xfrm>
            <a:off x="1998664" y="3167064"/>
            <a:ext cx="458787" cy="471487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6" name="Rounded Rectangular Callout 121"/>
          <p:cNvSpPr>
            <a:spLocks noChangeAspect="1"/>
          </p:cNvSpPr>
          <p:nvPr/>
        </p:nvSpPr>
        <p:spPr bwMode="auto">
          <a:xfrm>
            <a:off x="1793876" y="3382963"/>
            <a:ext cx="352425" cy="360362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7" name="Rounded Rectangular Callout 123"/>
          <p:cNvSpPr>
            <a:spLocks noChangeAspect="1"/>
          </p:cNvSpPr>
          <p:nvPr/>
        </p:nvSpPr>
        <p:spPr bwMode="auto">
          <a:xfrm>
            <a:off x="2163763" y="3333751"/>
            <a:ext cx="608012" cy="625475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8" name="Rounded Rectangular Callout 124"/>
          <p:cNvSpPr>
            <a:spLocks noChangeAspect="1"/>
          </p:cNvSpPr>
          <p:nvPr/>
        </p:nvSpPr>
        <p:spPr bwMode="auto">
          <a:xfrm>
            <a:off x="1524001" y="3479801"/>
            <a:ext cx="671513" cy="849313"/>
          </a:xfrm>
          <a:prstGeom prst="wedgeRoundRectCallout">
            <a:avLst>
              <a:gd name="adj1" fmla="val -6824"/>
              <a:gd name="adj2" fmla="val 62176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9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2209800" y="654051"/>
            <a:ext cx="7124700" cy="815975"/>
          </a:xfrm>
          <a:prstGeom prst="rect">
            <a:avLst/>
          </a:prstGeom>
        </p:spPr>
        <p:txBody>
          <a:bodyPr/>
          <a:lstStyle/>
          <a:p>
            <a:pPr algn="ctr" eaLnBrk="1" hangingPunct="1"/>
            <a:r>
              <a:rPr lang="zh-CN" altLang="en-US" sz="5400">
                <a:solidFill>
                  <a:srgbClr val="ED5E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目  录</a:t>
            </a:r>
            <a:endParaRPr lang="zh-CN" altLang="zh-CN" sz="540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130" name="Content Placeholder 12"/>
          <p:cNvSpPr txBox="1">
            <a:spLocks noChangeArrowheads="1"/>
          </p:cNvSpPr>
          <p:nvPr/>
        </p:nvSpPr>
        <p:spPr bwMode="auto">
          <a:xfrm>
            <a:off x="2851151" y="1678306"/>
            <a:ext cx="7515225" cy="4601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版本控制系统介绍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Git </a:t>
            </a: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与 </a:t>
            </a:r>
            <a:r>
              <a:rPr lang="en-US" altLang="zh-CN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GitHub </a:t>
            </a: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简介</a:t>
            </a:r>
            <a:endParaRPr lang="en-US" altLang="zh-CN" sz="2400" dirty="0">
              <a:solidFill>
                <a:schemeClr val="bg2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Git</a:t>
            </a:r>
            <a:r>
              <a:rPr lang="zh-CN" altLang="en-US" sz="2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账户注册与管理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工作区、本地仓库、远程仓库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创建版本库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修改管理</a:t>
            </a:r>
            <a:endParaRPr lang="zh-CN" altLang="zh-CN" sz="2400" dirty="0">
              <a:solidFill>
                <a:schemeClr val="bg2"/>
              </a:solidFill>
              <a:latin typeface="DFMoW4-B5" charset="-120"/>
              <a:ea typeface="DFMoW4-B5" charset="-120"/>
              <a:cs typeface="Arial Unicode MS" panose="020B0604020202020204" pitchFamily="34" charset="-122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7793038" y="26988"/>
            <a:ext cx="2874962" cy="449262"/>
            <a:chOff x="5537631" y="26646"/>
            <a:chExt cx="3610350" cy="616932"/>
          </a:xfrm>
        </p:grpSpPr>
        <p:pic>
          <p:nvPicPr>
            <p:cNvPr id="5132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3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账户注册与管理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账户的注册</a:t>
            </a:r>
            <a:endParaRPr lang="en-US" altLang="zh-CN" dirty="0"/>
          </a:p>
          <a:p>
            <a:r>
              <a:rPr lang="zh-CN" altLang="en-US" dirty="0"/>
              <a:t>自定义账户头像</a:t>
            </a:r>
            <a:endParaRPr lang="en-US" altLang="zh-CN" dirty="0"/>
          </a:p>
          <a:p>
            <a:r>
              <a:rPr lang="zh-CN" altLang="en-US" dirty="0"/>
              <a:t>账户管理</a:t>
            </a:r>
          </a:p>
        </p:txBody>
      </p:sp>
    </p:spTree>
    <p:extLst>
      <p:ext uri="{BB962C8B-B14F-4D97-AF65-F5344CB8AC3E}">
        <p14:creationId xmlns:p14="http://schemas.microsoft.com/office/powerpoint/2010/main" val="934862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账户注册与管理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账户的注册（</a:t>
            </a:r>
            <a:r>
              <a:rPr lang="en-US" altLang="zh-CN" dirty="0"/>
              <a:t>https://github.com/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609385"/>
            <a:ext cx="8309242" cy="383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72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账户注册与管理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账户的注册（</a:t>
            </a:r>
            <a:r>
              <a:rPr lang="en-US" altLang="zh-CN" dirty="0"/>
              <a:t>https://github.com/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730" y="2289719"/>
            <a:ext cx="3191173" cy="439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97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账户注册与管理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账户的注册（</a:t>
            </a:r>
            <a:r>
              <a:rPr lang="en-US" altLang="zh-CN" dirty="0"/>
              <a:t>https://github.com/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373" y="1349299"/>
            <a:ext cx="5747222" cy="547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45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账户注册与管理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账户的注册（</a:t>
            </a:r>
            <a:r>
              <a:rPr lang="en-US" altLang="zh-CN" dirty="0"/>
              <a:t>https://github.com/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444" y="1417802"/>
            <a:ext cx="6543113" cy="519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4989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账户注册与管理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账户的注册（</a:t>
            </a:r>
            <a:r>
              <a:rPr lang="en-US" altLang="zh-CN" dirty="0"/>
              <a:t>https://github.com/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892" y="1502290"/>
            <a:ext cx="5188217" cy="490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0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账户注册与管理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账户的注册（</a:t>
            </a:r>
            <a:r>
              <a:rPr lang="en-US" altLang="zh-CN" dirty="0"/>
              <a:t>https://github.com/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007" y="2345386"/>
            <a:ext cx="4805044" cy="24139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654" y="4981527"/>
            <a:ext cx="8604692" cy="182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94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账户注册与管理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账户的注册（</a:t>
            </a:r>
            <a:r>
              <a:rPr lang="en-US" altLang="zh-CN" dirty="0"/>
              <a:t>https://github.com/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078" y="2481839"/>
            <a:ext cx="5157036" cy="395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76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引入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261" y="1411844"/>
            <a:ext cx="3509927" cy="499310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966" y="1397185"/>
            <a:ext cx="3415893" cy="502241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/>
          <a:srcRect r="19937"/>
          <a:stretch/>
        </p:blipFill>
        <p:spPr>
          <a:xfrm>
            <a:off x="7472033" y="1516947"/>
            <a:ext cx="3174947" cy="4902656"/>
          </a:xfrm>
          <a:prstGeom prst="rect">
            <a:avLst/>
          </a:prstGeom>
        </p:spPr>
      </p:pic>
      <p:sp>
        <p:nvSpPr>
          <p:cNvPr id="9" name="爆炸形 1 8"/>
          <p:cNvSpPr/>
          <p:nvPr/>
        </p:nvSpPr>
        <p:spPr bwMode="auto">
          <a:xfrm>
            <a:off x="1808896" y="1278561"/>
            <a:ext cx="3342290" cy="2459420"/>
          </a:xfrm>
          <a:prstGeom prst="irregularSeal1">
            <a:avLst/>
          </a:prstGeom>
          <a:solidFill>
            <a:srgbClr val="E6701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3200" b="1" dirty="0"/>
              <a:t>团队合作</a:t>
            </a:r>
          </a:p>
        </p:txBody>
      </p:sp>
      <p:sp>
        <p:nvSpPr>
          <p:cNvPr id="10" name="爆炸形 1 9"/>
          <p:cNvSpPr/>
          <p:nvPr/>
        </p:nvSpPr>
        <p:spPr bwMode="auto">
          <a:xfrm>
            <a:off x="7204273" y="1226081"/>
            <a:ext cx="3342290" cy="2459420"/>
          </a:xfrm>
          <a:prstGeom prst="irregularSeal1">
            <a:avLst/>
          </a:prstGeom>
          <a:solidFill>
            <a:srgbClr val="E6701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3200" b="1" dirty="0"/>
              <a:t>代码量大</a:t>
            </a:r>
          </a:p>
        </p:txBody>
      </p:sp>
      <p:sp>
        <p:nvSpPr>
          <p:cNvPr id="11" name="爆炸形 1 10"/>
          <p:cNvSpPr/>
          <p:nvPr/>
        </p:nvSpPr>
        <p:spPr bwMode="auto">
          <a:xfrm>
            <a:off x="4424855" y="4028847"/>
            <a:ext cx="3342290" cy="2459420"/>
          </a:xfrm>
          <a:prstGeom prst="irregularSeal1">
            <a:avLst/>
          </a:prstGeom>
          <a:solidFill>
            <a:srgbClr val="E6701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3200" b="1" dirty="0"/>
              <a:t>频繁迭代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762358" y="2918679"/>
            <a:ext cx="3354365" cy="132343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维护？</a:t>
            </a:r>
          </a:p>
        </p:txBody>
      </p:sp>
    </p:spTree>
    <p:extLst>
      <p:ext uri="{BB962C8B-B14F-4D97-AF65-F5344CB8AC3E}">
        <p14:creationId xmlns:p14="http://schemas.microsoft.com/office/powerpoint/2010/main" val="312854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账户注册与管理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查看向导页面（</a:t>
            </a:r>
            <a:r>
              <a:rPr lang="en-US" altLang="zh-CN" dirty="0"/>
              <a:t>GitHub</a:t>
            </a:r>
            <a:r>
              <a:rPr lang="zh-CN" altLang="en-US" dirty="0"/>
              <a:t>基本操作）</a:t>
            </a:r>
            <a:endParaRPr lang="en-US" altLang="zh-CN" dirty="0"/>
          </a:p>
          <a:p>
            <a:pPr lvl="1"/>
            <a:r>
              <a:rPr lang="en-US" altLang="zh-CN" dirty="0"/>
              <a:t>What is GitHub?</a:t>
            </a:r>
          </a:p>
          <a:p>
            <a:pPr lvl="1"/>
            <a:r>
              <a:rPr lang="en-US" altLang="zh-CN" dirty="0"/>
              <a:t>Step 1. Create a Repository</a:t>
            </a:r>
          </a:p>
          <a:p>
            <a:pPr lvl="1"/>
            <a:r>
              <a:rPr lang="en-US" altLang="zh-CN" dirty="0"/>
              <a:t>Step 2. Create a Branch</a:t>
            </a:r>
          </a:p>
          <a:p>
            <a:pPr lvl="1"/>
            <a:r>
              <a:rPr lang="en-US" altLang="zh-CN" dirty="0"/>
              <a:t>Step 3. Make and commit changes</a:t>
            </a:r>
          </a:p>
          <a:p>
            <a:pPr lvl="1"/>
            <a:r>
              <a:rPr lang="en-US" altLang="zh-CN" dirty="0"/>
              <a:t>Step 4. Open a Pull Request</a:t>
            </a:r>
          </a:p>
          <a:p>
            <a:pPr lvl="1"/>
            <a:r>
              <a:rPr lang="en-US" altLang="zh-CN" dirty="0"/>
              <a:t>Step 5. Merge your Pull Request</a:t>
            </a:r>
          </a:p>
        </p:txBody>
      </p:sp>
    </p:spTree>
    <p:extLst>
      <p:ext uri="{BB962C8B-B14F-4D97-AF65-F5344CB8AC3E}">
        <p14:creationId xmlns:p14="http://schemas.microsoft.com/office/powerpoint/2010/main" val="853242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账户注册与管理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自定义账户头像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164" y="2757850"/>
            <a:ext cx="6826601" cy="250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730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账户注册与管理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账户首页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875" y="3035205"/>
            <a:ext cx="6820251" cy="334027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303" y="2419816"/>
            <a:ext cx="4184640" cy="61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725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账户注册与管理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981200" y="1784350"/>
            <a:ext cx="8229600" cy="2954919"/>
          </a:xfrm>
        </p:spPr>
        <p:txBody>
          <a:bodyPr/>
          <a:lstStyle/>
          <a:p>
            <a:r>
              <a:rPr lang="en-US" altLang="zh-CN" dirty="0"/>
              <a:t>GitHub</a:t>
            </a:r>
            <a:r>
              <a:rPr lang="zh-CN" altLang="en-US" dirty="0"/>
              <a:t>默认头像</a:t>
            </a:r>
            <a:endParaRPr lang="en-US" altLang="zh-CN" dirty="0"/>
          </a:p>
          <a:p>
            <a:pPr lvl="1"/>
            <a:r>
              <a:rPr lang="en-US" altLang="zh-CN" dirty="0" err="1"/>
              <a:t>Github</a:t>
            </a:r>
            <a:r>
              <a:rPr lang="zh-CN" altLang="en-US" dirty="0"/>
              <a:t>给无头像用户生成</a:t>
            </a:r>
            <a:r>
              <a:rPr lang="en-US" altLang="zh-CN" dirty="0"/>
              <a:t>5x5</a:t>
            </a:r>
            <a:r>
              <a:rPr lang="zh-CN" altLang="en-US" dirty="0"/>
              <a:t>像素的</a:t>
            </a:r>
            <a:r>
              <a:rPr lang="en-US" altLang="zh-CN" dirty="0" err="1"/>
              <a:t>Identicons</a:t>
            </a:r>
            <a:r>
              <a:rPr lang="zh-CN" altLang="en-US" dirty="0"/>
              <a:t>头像</a:t>
            </a:r>
            <a:endParaRPr lang="en-US" altLang="zh-CN" dirty="0"/>
          </a:p>
          <a:p>
            <a:pPr lvl="1"/>
            <a:r>
              <a:rPr lang="zh-CN" altLang="en-US" dirty="0"/>
              <a:t>使用用户</a:t>
            </a:r>
            <a:r>
              <a:rPr lang="en-US" altLang="zh-CN" dirty="0"/>
              <a:t>ID</a:t>
            </a:r>
            <a:r>
              <a:rPr lang="zh-CN" altLang="en-US" dirty="0"/>
              <a:t>的哈希值，然后根据哈希值每一位的奇偶值来决定对应位置上的像素的开关。这样生成的图像，配上由哈希值决定的颜色，保证可生成大量唯一的图像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123" y="4831756"/>
            <a:ext cx="4074098" cy="142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3197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账户注册与管理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自定义账户头像</a:t>
            </a:r>
            <a:endParaRPr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en-US" altLang="zh-CN" dirty="0" err="1"/>
              <a:t>Gravatar</a:t>
            </a:r>
            <a:r>
              <a:rPr lang="zh-CN" altLang="en-US" dirty="0"/>
              <a:t>关联头像与邮箱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173030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账户注册与管理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err="1"/>
              <a:t>Gravatar</a:t>
            </a:r>
            <a:r>
              <a:rPr lang="zh-CN" altLang="en-US" dirty="0"/>
              <a:t>简介</a:t>
            </a:r>
            <a:endParaRPr lang="en-US" altLang="zh-CN" dirty="0"/>
          </a:p>
          <a:p>
            <a:pPr lvl="1"/>
            <a:r>
              <a:rPr lang="en-US" altLang="zh-CN" dirty="0"/>
              <a:t>Globally Recognized Avatar</a:t>
            </a:r>
            <a:r>
              <a:rPr lang="zh-CN" altLang="en-US" dirty="0"/>
              <a:t>（全球识别头像）</a:t>
            </a:r>
            <a:endParaRPr lang="en-US" altLang="zh-CN" dirty="0"/>
          </a:p>
          <a:p>
            <a:pPr lvl="1"/>
            <a:r>
              <a:rPr lang="en-US" altLang="zh-CN" dirty="0">
                <a:hlinkClick r:id="rId2"/>
              </a:rPr>
              <a:t>http://www.gravatar.com</a:t>
            </a:r>
            <a:endParaRPr lang="en-US" altLang="zh-CN" dirty="0"/>
          </a:p>
          <a:p>
            <a:pPr lvl="1"/>
            <a:r>
              <a:rPr lang="zh-CN" altLang="en-US" dirty="0"/>
              <a:t>提供的在线头像服务，主要用在</a:t>
            </a:r>
            <a:r>
              <a:rPr lang="zh-CN" altLang="en-US" dirty="0">
                <a:solidFill>
                  <a:srgbClr val="FF0000"/>
                </a:solidFill>
              </a:rPr>
              <a:t>博客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论坛</a:t>
            </a:r>
            <a:r>
              <a:rPr lang="zh-CN" altLang="en-US" dirty="0"/>
              <a:t>留言中，依靠邮件地址识别判断，为每个用户展示个性化的通用头像服务，完全免费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355" y="5251416"/>
            <a:ext cx="6299524" cy="128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91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账户注册与管理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自定义账户头像</a:t>
            </a:r>
            <a:endParaRPr lang="en-US" altLang="zh-CN" dirty="0"/>
          </a:p>
          <a:p>
            <a:pPr lvl="1"/>
            <a:r>
              <a:rPr lang="en-US" altLang="zh-CN" dirty="0"/>
              <a:t>1. </a:t>
            </a:r>
            <a:r>
              <a:rPr lang="zh-CN" altLang="en-US" dirty="0"/>
              <a:t>注册</a:t>
            </a:r>
            <a:r>
              <a:rPr lang="en-US" altLang="zh-CN" dirty="0" err="1"/>
              <a:t>Gravatar</a:t>
            </a:r>
            <a:r>
              <a:rPr lang="zh-CN" altLang="en-US" dirty="0"/>
              <a:t>账户（</a:t>
            </a:r>
            <a:r>
              <a:rPr lang="en-US" altLang="zh-CN" dirty="0">
                <a:hlinkClick r:id="rId2"/>
              </a:rPr>
              <a:t>http://www.gravatar.com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2937306"/>
            <a:ext cx="9144000" cy="378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670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账户注册与管理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自定义账户头像</a:t>
            </a:r>
            <a:endParaRPr lang="en-US" altLang="zh-CN" dirty="0"/>
          </a:p>
          <a:p>
            <a:pPr lvl="1"/>
            <a:r>
              <a:rPr lang="en-US" altLang="zh-CN" dirty="0"/>
              <a:t>1. </a:t>
            </a:r>
            <a:r>
              <a:rPr lang="zh-CN" altLang="en-US" dirty="0"/>
              <a:t>注册</a:t>
            </a:r>
            <a:r>
              <a:rPr lang="en-US" altLang="zh-CN" dirty="0" err="1"/>
              <a:t>Gravatar</a:t>
            </a:r>
            <a:r>
              <a:rPr lang="zh-CN" altLang="en-US" dirty="0"/>
              <a:t>账户（</a:t>
            </a:r>
            <a:r>
              <a:rPr lang="en-US" altLang="zh-CN" dirty="0">
                <a:hlinkClick r:id="rId2"/>
              </a:rPr>
              <a:t>http://www.gravatar.com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964" y="1431316"/>
            <a:ext cx="7199914" cy="522779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95042" y="4427035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不接受中文</a:t>
            </a:r>
          </a:p>
        </p:txBody>
      </p:sp>
    </p:spTree>
    <p:extLst>
      <p:ext uri="{BB962C8B-B14F-4D97-AF65-F5344CB8AC3E}">
        <p14:creationId xmlns:p14="http://schemas.microsoft.com/office/powerpoint/2010/main" val="14843222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账户注册与管理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自定义账户头像</a:t>
            </a:r>
            <a:endParaRPr lang="en-US" altLang="zh-CN" dirty="0"/>
          </a:p>
          <a:p>
            <a:pPr lvl="1"/>
            <a:r>
              <a:rPr lang="en-US" altLang="zh-CN" dirty="0"/>
              <a:t>2. </a:t>
            </a:r>
            <a:r>
              <a:rPr lang="zh-CN" altLang="en-US" dirty="0"/>
              <a:t>邮件确认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857139"/>
            <a:ext cx="9106368" cy="251472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736" y="4273418"/>
            <a:ext cx="5753396" cy="258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468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账户注册与管理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自定义账户头像</a:t>
            </a:r>
            <a:endParaRPr lang="en-US" altLang="zh-CN" dirty="0"/>
          </a:p>
          <a:p>
            <a:pPr lvl="1"/>
            <a:r>
              <a:rPr lang="en-US" altLang="zh-CN" dirty="0"/>
              <a:t>3. </a:t>
            </a:r>
            <a:r>
              <a:rPr lang="zh-CN" altLang="en-US" dirty="0"/>
              <a:t>登陆账户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21818" r="9358"/>
          <a:stretch/>
        </p:blipFill>
        <p:spPr>
          <a:xfrm>
            <a:off x="4773794" y="2275241"/>
            <a:ext cx="5894206" cy="226395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542" y="4677203"/>
            <a:ext cx="8842917" cy="2177776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 bwMode="auto">
          <a:xfrm>
            <a:off x="3977268" y="3189249"/>
            <a:ext cx="796526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690582" y="2927639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从邮箱登陆</a:t>
            </a:r>
          </a:p>
        </p:txBody>
      </p:sp>
      <p:cxnSp>
        <p:nvCxnSpPr>
          <p:cNvPr id="12" name="直接箭头连接符 11"/>
          <p:cNvCxnSpPr/>
          <p:nvPr/>
        </p:nvCxnSpPr>
        <p:spPr bwMode="auto">
          <a:xfrm>
            <a:off x="3977268" y="4014371"/>
            <a:ext cx="339326" cy="66283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690582" y="3752761"/>
            <a:ext cx="1980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从网站登陆</a:t>
            </a:r>
          </a:p>
        </p:txBody>
      </p:sp>
    </p:spTree>
    <p:extLst>
      <p:ext uri="{BB962C8B-B14F-4D97-AF65-F5344CB8AC3E}">
        <p14:creationId xmlns:p14="http://schemas.microsoft.com/office/powerpoint/2010/main" val="4165077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72"/>
          <p:cNvGrpSpPr/>
          <p:nvPr/>
        </p:nvGrpSpPr>
        <p:grpSpPr bwMode="auto">
          <a:xfrm>
            <a:off x="7793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z="3200" dirty="0">
                <a:cs typeface="Arial Unicode MS" panose="020B0604020202020204" pitchFamily="34" charset="-122"/>
              </a:rPr>
              <a:t>版本控制系统</a:t>
            </a:r>
            <a:r>
              <a:rPr lang="zh-CN" altLang="en-US" sz="3200" dirty="0">
                <a:cs typeface="Arial Unicode MS" panose="020B0604020202020204" pitchFamily="34" charset="-122"/>
              </a:rPr>
              <a:t>介绍</a:t>
            </a:r>
            <a:endParaRPr lang="zh-CN" altLang="zh-CN" sz="3200" dirty="0"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版本控制  </a:t>
            </a:r>
            <a:r>
              <a:rPr lang="zh-CN" altLang="en-US" dirty="0">
                <a:solidFill>
                  <a:srgbClr val="FF0000"/>
                </a:solidFill>
              </a:rPr>
              <a:t>≠</a:t>
            </a:r>
            <a:r>
              <a:rPr lang="zh-CN" altLang="en-US" dirty="0"/>
              <a:t>  版本控制系统</a:t>
            </a:r>
            <a:endParaRPr lang="en-US" altLang="zh-CN" dirty="0"/>
          </a:p>
          <a:p>
            <a:r>
              <a:rPr lang="zh-CN" altLang="en-US" dirty="0"/>
              <a:t>版本控制</a:t>
            </a:r>
            <a:endParaRPr lang="en-US" altLang="zh-CN" dirty="0"/>
          </a:p>
          <a:p>
            <a:pPr lvl="1"/>
            <a:r>
              <a:rPr lang="zh-CN" altLang="en-US" dirty="0"/>
              <a:t>它是一种软件工程借以在开发的过程中，确保由不同人所编辑的同一档案都得到更新，它</a:t>
            </a:r>
            <a:r>
              <a:rPr lang="zh-CN" altLang="en-US" dirty="0">
                <a:solidFill>
                  <a:srgbClr val="FF0000"/>
                </a:solidFill>
              </a:rPr>
              <a:t>通过文档控制记录程序各个模块的改动，并为每次改动编上序号</a:t>
            </a:r>
            <a:r>
              <a:rPr lang="zh-CN" altLang="en-US" dirty="0"/>
              <a:t>，并且编辑错误之后还可以回溯到以前的版本</a:t>
            </a:r>
          </a:p>
        </p:txBody>
      </p:sp>
    </p:spTree>
    <p:extLst>
      <p:ext uri="{BB962C8B-B14F-4D97-AF65-F5344CB8AC3E}">
        <p14:creationId xmlns:p14="http://schemas.microsoft.com/office/powerpoint/2010/main" val="8912651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385851"/>
            <a:ext cx="7433756" cy="4369987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账户注册与管理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自定义账户头像</a:t>
            </a:r>
            <a:endParaRPr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5475056" y="1809664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/>
                </a:solidFill>
              </a:rPr>
              <a:t>4. </a:t>
            </a:r>
            <a:r>
              <a:rPr lang="zh-CN" altLang="en-US" sz="2400" dirty="0">
                <a:solidFill>
                  <a:schemeClr val="bg2"/>
                </a:solidFill>
              </a:rPr>
              <a:t>关联头像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88365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账户注册与管理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自定义账户头像</a:t>
            </a:r>
            <a:endParaRPr lang="en-US" altLang="zh-CN" dirty="0"/>
          </a:p>
          <a:p>
            <a:pPr lvl="1"/>
            <a:r>
              <a:rPr lang="en-US" altLang="zh-CN" dirty="0"/>
              <a:t>4. </a:t>
            </a:r>
            <a:r>
              <a:rPr lang="zh-CN" altLang="en-US" dirty="0"/>
              <a:t>关联头像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1223"/>
          <a:stretch/>
        </p:blipFill>
        <p:spPr>
          <a:xfrm>
            <a:off x="1595397" y="3119085"/>
            <a:ext cx="9001206" cy="32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1165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账户注册与管理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自定义账户头像</a:t>
            </a:r>
            <a:endParaRPr lang="en-US" altLang="zh-CN" dirty="0"/>
          </a:p>
          <a:p>
            <a:pPr lvl="1"/>
            <a:r>
              <a:rPr lang="en-US" altLang="zh-CN" dirty="0"/>
              <a:t>4. </a:t>
            </a:r>
            <a:r>
              <a:rPr lang="zh-CN" altLang="en-US" dirty="0"/>
              <a:t>关联头像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904970"/>
            <a:ext cx="8318767" cy="347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6398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账户注册与管理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自定义账户头像</a:t>
            </a:r>
            <a:endParaRPr lang="en-US" altLang="zh-CN" dirty="0"/>
          </a:p>
          <a:p>
            <a:pPr lvl="1"/>
            <a:r>
              <a:rPr lang="en-US" altLang="zh-CN" dirty="0"/>
              <a:t>4. </a:t>
            </a:r>
            <a:r>
              <a:rPr lang="zh-CN" altLang="en-US" dirty="0"/>
              <a:t>关联头像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509" y="2866851"/>
            <a:ext cx="5530307" cy="353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186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账户注册与管理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自定义账户头像</a:t>
            </a:r>
            <a:endParaRPr lang="en-US" altLang="zh-CN" dirty="0"/>
          </a:p>
          <a:p>
            <a:pPr lvl="1"/>
            <a:r>
              <a:rPr lang="en-US" altLang="zh-CN" dirty="0"/>
              <a:t>5. </a:t>
            </a:r>
            <a:r>
              <a:rPr lang="zh-CN" altLang="en-US" dirty="0"/>
              <a:t>头像设置成功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836" y="1502290"/>
            <a:ext cx="5353325" cy="525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226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账户注册与管理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自定义账户头像</a:t>
            </a:r>
            <a:endParaRPr lang="en-US" altLang="zh-CN" dirty="0"/>
          </a:p>
          <a:p>
            <a:pPr lvl="1"/>
            <a:r>
              <a:rPr lang="en-US" altLang="zh-CN" dirty="0"/>
              <a:t>6. </a:t>
            </a:r>
            <a:r>
              <a:rPr lang="zh-CN" altLang="en-US" dirty="0"/>
              <a:t>查看</a:t>
            </a:r>
            <a:r>
              <a:rPr lang="en-US" altLang="zh-CN" dirty="0"/>
              <a:t>GitHub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780" y="2941657"/>
            <a:ext cx="6642441" cy="378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3215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r>
              <a:rPr lang="zh-CN" altLang="en-US" dirty="0"/>
              <a:t>账户注册与管理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自定义账户头像</a:t>
            </a:r>
            <a:endParaRPr lang="en-US" altLang="zh-CN" dirty="0"/>
          </a:p>
          <a:p>
            <a:pPr lvl="1"/>
            <a:r>
              <a:rPr lang="en-US" altLang="zh-CN" dirty="0"/>
              <a:t>6. </a:t>
            </a:r>
            <a:r>
              <a:rPr lang="zh-CN" altLang="en-US" dirty="0"/>
              <a:t>更新</a:t>
            </a:r>
            <a:r>
              <a:rPr lang="en-US" altLang="zh-CN" dirty="0"/>
              <a:t>GitHub</a:t>
            </a:r>
            <a:r>
              <a:rPr lang="zh-CN" altLang="en-US" dirty="0"/>
              <a:t>个人信息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r="2087"/>
          <a:stretch/>
        </p:blipFill>
        <p:spPr>
          <a:xfrm>
            <a:off x="5961164" y="1806652"/>
            <a:ext cx="4706836" cy="499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508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0"/>
          <p:cNvSpPr>
            <a:spLocks noChangeArrowheads="1"/>
          </p:cNvSpPr>
          <p:nvPr/>
        </p:nvSpPr>
        <p:spPr bwMode="auto">
          <a:xfrm>
            <a:off x="152400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3" name="Rounded Rectangular Callout 105"/>
          <p:cNvSpPr>
            <a:spLocks noChangeAspect="1"/>
          </p:cNvSpPr>
          <p:nvPr/>
        </p:nvSpPr>
        <p:spPr bwMode="auto">
          <a:xfrm>
            <a:off x="1535114" y="4941888"/>
            <a:ext cx="611187" cy="628650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4" name="Rounded Rectangular Callout 119"/>
          <p:cNvSpPr>
            <a:spLocks noChangeAspect="1"/>
          </p:cNvSpPr>
          <p:nvPr/>
        </p:nvSpPr>
        <p:spPr bwMode="auto">
          <a:xfrm>
            <a:off x="1679576" y="2698751"/>
            <a:ext cx="466725" cy="479425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5" name="Rounded Rectangular Callout 120"/>
          <p:cNvSpPr>
            <a:spLocks noChangeAspect="1"/>
          </p:cNvSpPr>
          <p:nvPr/>
        </p:nvSpPr>
        <p:spPr bwMode="auto">
          <a:xfrm>
            <a:off x="1998664" y="3167064"/>
            <a:ext cx="458787" cy="471487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6" name="Rounded Rectangular Callout 121"/>
          <p:cNvSpPr>
            <a:spLocks noChangeAspect="1"/>
          </p:cNvSpPr>
          <p:nvPr/>
        </p:nvSpPr>
        <p:spPr bwMode="auto">
          <a:xfrm>
            <a:off x="1793876" y="3382963"/>
            <a:ext cx="352425" cy="360362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7" name="Rounded Rectangular Callout 123"/>
          <p:cNvSpPr>
            <a:spLocks noChangeAspect="1"/>
          </p:cNvSpPr>
          <p:nvPr/>
        </p:nvSpPr>
        <p:spPr bwMode="auto">
          <a:xfrm>
            <a:off x="2163763" y="3333751"/>
            <a:ext cx="608012" cy="625475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8" name="Rounded Rectangular Callout 124"/>
          <p:cNvSpPr>
            <a:spLocks noChangeAspect="1"/>
          </p:cNvSpPr>
          <p:nvPr/>
        </p:nvSpPr>
        <p:spPr bwMode="auto">
          <a:xfrm>
            <a:off x="1524001" y="3479801"/>
            <a:ext cx="671513" cy="849313"/>
          </a:xfrm>
          <a:prstGeom prst="wedgeRoundRectCallout">
            <a:avLst>
              <a:gd name="adj1" fmla="val -6824"/>
              <a:gd name="adj2" fmla="val 62176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9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2209800" y="654051"/>
            <a:ext cx="7124700" cy="815975"/>
          </a:xfrm>
          <a:prstGeom prst="rect">
            <a:avLst/>
          </a:prstGeom>
        </p:spPr>
        <p:txBody>
          <a:bodyPr/>
          <a:lstStyle/>
          <a:p>
            <a:pPr algn="ctr" eaLnBrk="1" hangingPunct="1"/>
            <a:r>
              <a:rPr lang="zh-CN" altLang="en-US" sz="5400">
                <a:solidFill>
                  <a:srgbClr val="ED5E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目  录</a:t>
            </a:r>
            <a:endParaRPr lang="zh-CN" altLang="zh-CN" sz="540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130" name="Content Placeholder 12"/>
          <p:cNvSpPr txBox="1">
            <a:spLocks noChangeArrowheads="1"/>
          </p:cNvSpPr>
          <p:nvPr/>
        </p:nvSpPr>
        <p:spPr bwMode="auto">
          <a:xfrm>
            <a:off x="2851151" y="1678306"/>
            <a:ext cx="7515225" cy="4601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版本控制系统介绍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Git </a:t>
            </a: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与 </a:t>
            </a:r>
            <a:r>
              <a:rPr lang="en-US" altLang="zh-CN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GitHub </a:t>
            </a: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简介</a:t>
            </a:r>
            <a:endParaRPr lang="en-US" altLang="zh-CN" sz="2400" dirty="0">
              <a:solidFill>
                <a:schemeClr val="bg2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Git</a:t>
            </a: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账户注册与管理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工作区、本地仓库、远程仓库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创建版本库</a:t>
            </a:r>
            <a:endParaRPr lang="en-US" altLang="zh-CN" sz="2400" dirty="0">
              <a:solidFill>
                <a:schemeClr val="bg2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修改管理</a:t>
            </a:r>
            <a:endParaRPr lang="zh-CN" altLang="zh-CN" sz="2400" dirty="0">
              <a:solidFill>
                <a:schemeClr val="bg2"/>
              </a:solidFill>
              <a:latin typeface="DFMoW4-B5" charset="-120"/>
              <a:ea typeface="DFMoW4-B5" charset="-120"/>
              <a:cs typeface="Arial Unicode MS" panose="020B0604020202020204" pitchFamily="34" charset="-122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7793038" y="26988"/>
            <a:ext cx="2874962" cy="449262"/>
            <a:chOff x="5537631" y="26646"/>
            <a:chExt cx="3610350" cy="616932"/>
          </a:xfrm>
        </p:grpSpPr>
        <p:pic>
          <p:nvPicPr>
            <p:cNvPr id="5132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3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工作区、本地仓库、远程仓库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Git</a:t>
            </a:r>
            <a:r>
              <a:rPr lang="zh-CN" altLang="en-US" dirty="0"/>
              <a:t>管理中文件的三种状态</a:t>
            </a:r>
          </a:p>
          <a:p>
            <a:pPr lvl="1"/>
            <a:r>
              <a:rPr lang="zh-CN" altLang="en-US" dirty="0"/>
              <a:t>对于任何一个文件，在</a:t>
            </a:r>
            <a:r>
              <a:rPr lang="en-US" altLang="zh-CN" dirty="0"/>
              <a:t>Git</a:t>
            </a:r>
            <a:r>
              <a:rPr lang="zh-CN" altLang="en-US" dirty="0"/>
              <a:t>内部都只有三种状态：已修改，已暂存和已提交。</a:t>
            </a:r>
          </a:p>
          <a:p>
            <a:pPr lvl="1"/>
            <a:r>
              <a:rPr lang="zh-CN" altLang="en-US" dirty="0"/>
              <a:t>已修改：表示修改了某个文件，但还没有提交保存</a:t>
            </a:r>
          </a:p>
          <a:p>
            <a:pPr lvl="1"/>
            <a:r>
              <a:rPr lang="zh-CN" altLang="en-US" dirty="0"/>
              <a:t>已暂存：表示把已修改的文件放在下次提交时要保存的清单中了</a:t>
            </a:r>
          </a:p>
          <a:p>
            <a:pPr lvl="1"/>
            <a:r>
              <a:rPr lang="zh-CN" altLang="en-US" dirty="0"/>
              <a:t>已提交：表示该文件已被安全的保存在本地数据库中了</a:t>
            </a:r>
          </a:p>
        </p:txBody>
      </p:sp>
    </p:spTree>
    <p:extLst>
      <p:ext uri="{BB962C8B-B14F-4D97-AF65-F5344CB8AC3E}">
        <p14:creationId xmlns:p14="http://schemas.microsoft.com/office/powerpoint/2010/main" val="28616485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工作区、本地仓库、远程仓库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Git</a:t>
            </a:r>
            <a:r>
              <a:rPr lang="zh-CN" altLang="en-US" dirty="0"/>
              <a:t>在管理项目时，</a:t>
            </a:r>
            <a:r>
              <a:rPr lang="zh-CN" altLang="en-US" dirty="0">
                <a:solidFill>
                  <a:srgbClr val="FF0000"/>
                </a:solidFill>
              </a:rPr>
              <a:t>文件流转</a:t>
            </a:r>
            <a:r>
              <a:rPr lang="zh-CN" altLang="en-US" dirty="0"/>
              <a:t>的三个工作区域是：本地仓库</a:t>
            </a:r>
            <a:r>
              <a:rPr lang="en-US" altLang="zh-CN" dirty="0"/>
              <a:t>(</a:t>
            </a:r>
            <a:r>
              <a:rPr lang="zh-CN" altLang="en-US" dirty="0"/>
              <a:t>即工作目录，也就是项目的源文件</a:t>
            </a:r>
            <a:r>
              <a:rPr lang="en-US" altLang="zh-CN" dirty="0"/>
              <a:t>)-&gt;</a:t>
            </a:r>
            <a:r>
              <a:rPr lang="zh-CN" altLang="en-US" dirty="0"/>
              <a:t>暂存区域</a:t>
            </a:r>
            <a:r>
              <a:rPr lang="en-US" altLang="zh-CN" dirty="0"/>
              <a:t>-&gt;Git</a:t>
            </a:r>
            <a:r>
              <a:rPr lang="zh-CN" altLang="en-US" dirty="0"/>
              <a:t>的工作目录</a:t>
            </a:r>
            <a:endParaRPr lang="en-US" altLang="zh-CN" dirty="0"/>
          </a:p>
          <a:p>
            <a:pPr lvl="1"/>
            <a:r>
              <a:rPr lang="zh-CN" altLang="en-US" dirty="0"/>
              <a:t>在本地的工作目录修改某些文件；</a:t>
            </a:r>
            <a:endParaRPr lang="en-US" altLang="zh-CN" dirty="0"/>
          </a:p>
          <a:p>
            <a:pPr lvl="1"/>
            <a:r>
              <a:rPr lang="zh-CN" altLang="en-US" dirty="0"/>
              <a:t>对修改后的文件进行快照，保存到暂存区域；</a:t>
            </a:r>
            <a:endParaRPr lang="en-US" altLang="zh-CN" dirty="0"/>
          </a:p>
          <a:p>
            <a:pPr lvl="1"/>
            <a:r>
              <a:rPr lang="zh-CN" altLang="en-US" dirty="0"/>
              <a:t>提交更新，将保存在暂存区域中的文件快照永久转存到</a:t>
            </a:r>
            <a:r>
              <a:rPr lang="en-US" altLang="zh-CN" dirty="0"/>
              <a:t>Git</a:t>
            </a:r>
            <a:r>
              <a:rPr lang="zh-CN" altLang="en-US" dirty="0"/>
              <a:t>的工作目录中</a:t>
            </a:r>
          </a:p>
        </p:txBody>
      </p:sp>
    </p:spTree>
    <p:extLst>
      <p:ext uri="{BB962C8B-B14F-4D97-AF65-F5344CB8AC3E}">
        <p14:creationId xmlns:p14="http://schemas.microsoft.com/office/powerpoint/2010/main" val="3725325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72"/>
          <p:cNvGrpSpPr/>
          <p:nvPr/>
        </p:nvGrpSpPr>
        <p:grpSpPr bwMode="auto">
          <a:xfrm>
            <a:off x="7793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z="3200" dirty="0">
                <a:cs typeface="Arial Unicode MS" panose="020B0604020202020204" pitchFamily="34" charset="-122"/>
              </a:rPr>
              <a:t>版本控制系统</a:t>
            </a:r>
            <a:r>
              <a:rPr lang="zh-CN" altLang="en-US" sz="3200" dirty="0">
                <a:cs typeface="Arial Unicode MS" panose="020B0604020202020204" pitchFamily="34" charset="-122"/>
              </a:rPr>
              <a:t>介绍</a:t>
            </a:r>
            <a:endParaRPr lang="zh-CN" altLang="zh-CN" sz="3200" dirty="0"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版本控制  </a:t>
            </a:r>
            <a:r>
              <a:rPr lang="zh-CN" altLang="en-US" dirty="0">
                <a:solidFill>
                  <a:srgbClr val="FF0000"/>
                </a:solidFill>
              </a:rPr>
              <a:t>≠</a:t>
            </a:r>
            <a:r>
              <a:rPr lang="zh-CN" altLang="en-US" dirty="0"/>
              <a:t>  版本控制系统</a:t>
            </a:r>
            <a:endParaRPr lang="en-US" altLang="zh-CN" dirty="0"/>
          </a:p>
          <a:p>
            <a:r>
              <a:rPr lang="zh-CN" altLang="en-US" dirty="0"/>
              <a:t>版本控制系统</a:t>
            </a:r>
            <a:endParaRPr lang="en-US" altLang="zh-CN" dirty="0"/>
          </a:p>
          <a:p>
            <a:pPr lvl="1"/>
            <a:r>
              <a:rPr lang="zh-CN" altLang="en-US" dirty="0"/>
              <a:t>版本控制系统是一种记录一个或若干文件内容变化，以便将来查阅特定版本修订情况的</a:t>
            </a:r>
            <a:r>
              <a:rPr lang="zh-CN" altLang="en-US" dirty="0">
                <a:solidFill>
                  <a:srgbClr val="FF0000"/>
                </a:solidFill>
              </a:rPr>
              <a:t>系统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版本控制系统不仅可以应用于软件</a:t>
            </a:r>
            <a:r>
              <a:rPr lang="zh-CN" altLang="en-US" dirty="0">
                <a:solidFill>
                  <a:srgbClr val="FF0000"/>
                </a:solidFill>
              </a:rPr>
              <a:t>源代码的文本文件</a:t>
            </a:r>
            <a:r>
              <a:rPr lang="zh-CN" altLang="en-US" dirty="0"/>
              <a:t>，而且可以对</a:t>
            </a:r>
            <a:r>
              <a:rPr lang="zh-CN" altLang="en-US" dirty="0">
                <a:solidFill>
                  <a:srgbClr val="FF0000"/>
                </a:solidFill>
              </a:rPr>
              <a:t>任何类型的文件</a:t>
            </a:r>
            <a:r>
              <a:rPr lang="zh-CN" altLang="en-US" dirty="0"/>
              <a:t>进行</a:t>
            </a:r>
            <a:r>
              <a:rPr lang="zh-CN" altLang="en-US" dirty="0">
                <a:solidFill>
                  <a:srgbClr val="FF0000"/>
                </a:solidFill>
              </a:rPr>
              <a:t>版本控制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工作区、暂存区、远程区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文件流转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091" y="2352909"/>
            <a:ext cx="4808571" cy="44238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57816" y="2810108"/>
            <a:ext cx="2031325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</a:rPr>
              <a:t>工作区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algn="ctr"/>
            <a:r>
              <a:rPr lang="zh-CN" altLang="en-US" sz="2400" dirty="0">
                <a:solidFill>
                  <a:srgbClr val="FF0000"/>
                </a:solidFill>
              </a:rPr>
              <a:t>（本地仓库）</a:t>
            </a:r>
          </a:p>
        </p:txBody>
      </p:sp>
      <p:sp>
        <p:nvSpPr>
          <p:cNvPr id="6" name="矩形 5"/>
          <p:cNvSpPr/>
          <p:nvPr/>
        </p:nvSpPr>
        <p:spPr bwMode="auto">
          <a:xfrm>
            <a:off x="4233746" y="2754353"/>
            <a:ext cx="1605776" cy="942509"/>
          </a:xfrm>
          <a:prstGeom prst="rect">
            <a:avLst/>
          </a:prstGeom>
          <a:noFill/>
          <a:ln w="50800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8" name="直接箭头连接符 7"/>
          <p:cNvCxnSpPr>
            <a:stCxn id="5" idx="3"/>
            <a:endCxn id="6" idx="1"/>
          </p:cNvCxnSpPr>
          <p:nvPr/>
        </p:nvCxnSpPr>
        <p:spPr bwMode="auto">
          <a:xfrm>
            <a:off x="3689140" y="3225607"/>
            <a:ext cx="544606" cy="1"/>
          </a:xfrm>
          <a:prstGeom prst="straightConnector1">
            <a:avLst/>
          </a:prstGeom>
          <a:ln w="254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245431" y="1495738"/>
            <a:ext cx="110799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</a:rPr>
              <a:t>暂存区</a:t>
            </a:r>
          </a:p>
        </p:txBody>
      </p:sp>
      <p:sp>
        <p:nvSpPr>
          <p:cNvPr id="12" name="矩形 11"/>
          <p:cNvSpPr/>
          <p:nvPr/>
        </p:nvSpPr>
        <p:spPr bwMode="auto">
          <a:xfrm>
            <a:off x="5988866" y="2744237"/>
            <a:ext cx="1605776" cy="942509"/>
          </a:xfrm>
          <a:prstGeom prst="rect">
            <a:avLst/>
          </a:prstGeom>
          <a:noFill/>
          <a:ln w="50800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13" name="直接箭头连接符 12"/>
          <p:cNvCxnSpPr>
            <a:stCxn id="11" idx="2"/>
            <a:endCxn id="12" idx="0"/>
          </p:cNvCxnSpPr>
          <p:nvPr/>
        </p:nvCxnSpPr>
        <p:spPr bwMode="auto">
          <a:xfrm flipH="1">
            <a:off x="6791755" y="1957402"/>
            <a:ext cx="7675" cy="786834"/>
          </a:xfrm>
          <a:prstGeom prst="straightConnector1">
            <a:avLst/>
          </a:prstGeom>
          <a:ln w="254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8093686" y="1459398"/>
            <a:ext cx="141577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</a:rPr>
              <a:t>本地仓库</a:t>
            </a:r>
          </a:p>
        </p:txBody>
      </p:sp>
      <p:sp>
        <p:nvSpPr>
          <p:cNvPr id="18" name="矩形 17"/>
          <p:cNvSpPr/>
          <p:nvPr/>
        </p:nvSpPr>
        <p:spPr bwMode="auto">
          <a:xfrm>
            <a:off x="7672700" y="2762231"/>
            <a:ext cx="1605776" cy="942509"/>
          </a:xfrm>
          <a:prstGeom prst="rect">
            <a:avLst/>
          </a:prstGeom>
          <a:noFill/>
          <a:ln w="50800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19" name="直接箭头连接符 18"/>
          <p:cNvCxnSpPr>
            <a:stCxn id="17" idx="2"/>
            <a:endCxn id="18" idx="0"/>
          </p:cNvCxnSpPr>
          <p:nvPr/>
        </p:nvCxnSpPr>
        <p:spPr bwMode="auto">
          <a:xfrm rot="5400000">
            <a:off x="8217996" y="2178654"/>
            <a:ext cx="841168" cy="325984"/>
          </a:xfrm>
          <a:prstGeom prst="straightConnector1">
            <a:avLst/>
          </a:prstGeom>
          <a:ln w="254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3898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72"/>
          <p:cNvGrpSpPr/>
          <p:nvPr/>
        </p:nvGrpSpPr>
        <p:grpSpPr bwMode="auto">
          <a:xfrm>
            <a:off x="7793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352" y="474330"/>
            <a:ext cx="8196146" cy="597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0"/>
          <p:cNvSpPr>
            <a:spLocks noChangeArrowheads="1"/>
          </p:cNvSpPr>
          <p:nvPr/>
        </p:nvSpPr>
        <p:spPr bwMode="auto">
          <a:xfrm>
            <a:off x="152400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3" name="Rounded Rectangular Callout 105"/>
          <p:cNvSpPr>
            <a:spLocks noChangeAspect="1"/>
          </p:cNvSpPr>
          <p:nvPr/>
        </p:nvSpPr>
        <p:spPr bwMode="auto">
          <a:xfrm>
            <a:off x="1535114" y="4941888"/>
            <a:ext cx="611187" cy="628650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4" name="Rounded Rectangular Callout 119"/>
          <p:cNvSpPr>
            <a:spLocks noChangeAspect="1"/>
          </p:cNvSpPr>
          <p:nvPr/>
        </p:nvSpPr>
        <p:spPr bwMode="auto">
          <a:xfrm>
            <a:off x="1679576" y="2698751"/>
            <a:ext cx="466725" cy="479425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5" name="Rounded Rectangular Callout 120"/>
          <p:cNvSpPr>
            <a:spLocks noChangeAspect="1"/>
          </p:cNvSpPr>
          <p:nvPr/>
        </p:nvSpPr>
        <p:spPr bwMode="auto">
          <a:xfrm>
            <a:off x="1998664" y="3167064"/>
            <a:ext cx="458787" cy="471487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6" name="Rounded Rectangular Callout 121"/>
          <p:cNvSpPr>
            <a:spLocks noChangeAspect="1"/>
          </p:cNvSpPr>
          <p:nvPr/>
        </p:nvSpPr>
        <p:spPr bwMode="auto">
          <a:xfrm>
            <a:off x="1793876" y="3382963"/>
            <a:ext cx="352425" cy="360362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7" name="Rounded Rectangular Callout 123"/>
          <p:cNvSpPr>
            <a:spLocks noChangeAspect="1"/>
          </p:cNvSpPr>
          <p:nvPr/>
        </p:nvSpPr>
        <p:spPr bwMode="auto">
          <a:xfrm>
            <a:off x="2163763" y="3333751"/>
            <a:ext cx="608012" cy="625475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8" name="Rounded Rectangular Callout 124"/>
          <p:cNvSpPr>
            <a:spLocks noChangeAspect="1"/>
          </p:cNvSpPr>
          <p:nvPr/>
        </p:nvSpPr>
        <p:spPr bwMode="auto">
          <a:xfrm>
            <a:off x="1524001" y="3479801"/>
            <a:ext cx="671513" cy="849313"/>
          </a:xfrm>
          <a:prstGeom prst="wedgeRoundRectCallout">
            <a:avLst>
              <a:gd name="adj1" fmla="val -6824"/>
              <a:gd name="adj2" fmla="val 62176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9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2209800" y="654051"/>
            <a:ext cx="7124700" cy="815975"/>
          </a:xfrm>
          <a:prstGeom prst="rect">
            <a:avLst/>
          </a:prstGeom>
        </p:spPr>
        <p:txBody>
          <a:bodyPr/>
          <a:lstStyle/>
          <a:p>
            <a:pPr algn="ctr" eaLnBrk="1" hangingPunct="1"/>
            <a:r>
              <a:rPr lang="zh-CN" altLang="en-US" sz="5400">
                <a:solidFill>
                  <a:srgbClr val="ED5E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目  录</a:t>
            </a:r>
            <a:endParaRPr lang="zh-CN" altLang="zh-CN" sz="540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130" name="Content Placeholder 12"/>
          <p:cNvSpPr txBox="1">
            <a:spLocks noChangeArrowheads="1"/>
          </p:cNvSpPr>
          <p:nvPr/>
        </p:nvSpPr>
        <p:spPr bwMode="auto">
          <a:xfrm>
            <a:off x="2851151" y="1678306"/>
            <a:ext cx="7515225" cy="4601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版本控制系统介绍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Git </a:t>
            </a: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与 </a:t>
            </a:r>
            <a:r>
              <a:rPr lang="en-US" altLang="zh-CN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GitHub </a:t>
            </a: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简介</a:t>
            </a:r>
            <a:endParaRPr lang="en-US" altLang="zh-CN" sz="2400" dirty="0">
              <a:solidFill>
                <a:schemeClr val="bg2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Git</a:t>
            </a: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账户注册与管理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工作区、本地仓库、远程仓库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创建版本库</a:t>
            </a:r>
            <a:endParaRPr lang="en-US" altLang="zh-CN" sz="2400" dirty="0">
              <a:solidFill>
                <a:schemeClr val="bg2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修改管理</a:t>
            </a:r>
            <a:endParaRPr lang="zh-CN" altLang="zh-CN" sz="2400" dirty="0">
              <a:solidFill>
                <a:schemeClr val="bg2"/>
              </a:solidFill>
              <a:latin typeface="DFMoW4-B5" charset="-120"/>
              <a:ea typeface="DFMoW4-B5" charset="-120"/>
              <a:cs typeface="Arial Unicode MS" panose="020B0604020202020204" pitchFamily="34" charset="-122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7793038" y="26988"/>
            <a:ext cx="2874962" cy="449262"/>
            <a:chOff x="5537631" y="26646"/>
            <a:chExt cx="3610350" cy="616932"/>
          </a:xfrm>
        </p:grpSpPr>
        <p:pic>
          <p:nvPicPr>
            <p:cNvPr id="5132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3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694340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152400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7793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en-US" altLang="zh-CN" dirty="0" err="1"/>
              <a:t>Git</a:t>
            </a:r>
            <a:r>
              <a:rPr lang="en-US" altLang="zh-CN" dirty="0"/>
              <a:t> </a:t>
            </a:r>
            <a:r>
              <a:rPr lang="zh-CN" altLang="en-US" dirty="0"/>
              <a:t>安装（</a:t>
            </a:r>
            <a:r>
              <a:rPr lang="en-US" altLang="zh-CN" dirty="0"/>
              <a:t>Windows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en-US" altLang="zh-CN" dirty="0" err="1"/>
              <a:t>Git</a:t>
            </a:r>
            <a:r>
              <a:rPr lang="en-US" altLang="zh-CN" dirty="0"/>
              <a:t> </a:t>
            </a:r>
            <a:r>
              <a:rPr lang="zh-CN" altLang="en-US" dirty="0"/>
              <a:t>操作</a:t>
            </a:r>
          </a:p>
        </p:txBody>
      </p:sp>
    </p:spTree>
    <p:extLst>
      <p:ext uri="{BB962C8B-B14F-4D97-AF65-F5344CB8AC3E}">
        <p14:creationId xmlns:p14="http://schemas.microsoft.com/office/powerpoint/2010/main" val="19658002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152400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7793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en-US" altLang="zh-CN" dirty="0" err="1"/>
              <a:t>Git</a:t>
            </a:r>
            <a:r>
              <a:rPr lang="en-US" altLang="zh-CN" dirty="0"/>
              <a:t> </a:t>
            </a:r>
            <a:r>
              <a:rPr lang="zh-CN" altLang="en-US" dirty="0"/>
              <a:t>安装（</a:t>
            </a:r>
            <a:r>
              <a:rPr lang="en-US" altLang="zh-CN" dirty="0"/>
              <a:t>Windows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下载地址</a:t>
            </a:r>
            <a:endParaRPr lang="en-US" altLang="zh-CN" dirty="0"/>
          </a:p>
          <a:p>
            <a:pPr lvl="2"/>
            <a:r>
              <a:rPr lang="en-US" altLang="zh-CN" dirty="0"/>
              <a:t>https://git-for-windows.github.io/</a:t>
            </a:r>
          </a:p>
          <a:p>
            <a:pPr lvl="2"/>
            <a:r>
              <a:rPr lang="en-US" altLang="zh-CN" dirty="0"/>
              <a:t>https://pan.baidu.com/s/1kU5OCOB?errno=0&amp;errmsg=Auth%20Login%20Sucess&amp;&amp;bduss=&amp;ssnerror=0#list/path=%2Fpub%2Fgit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43102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152400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7793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en-US" altLang="zh-CN" dirty="0" err="1"/>
              <a:t>Git</a:t>
            </a:r>
            <a:r>
              <a:rPr lang="en-US" altLang="zh-CN" dirty="0"/>
              <a:t> </a:t>
            </a:r>
            <a:r>
              <a:rPr lang="zh-CN" altLang="en-US" dirty="0"/>
              <a:t>操作</a:t>
            </a:r>
          </a:p>
          <a:p>
            <a:pPr lvl="1"/>
            <a:r>
              <a:rPr lang="zh-CN" altLang="en-US" dirty="0"/>
              <a:t>操作方式</a:t>
            </a:r>
            <a:endParaRPr lang="en-US" altLang="zh-CN" dirty="0"/>
          </a:p>
          <a:p>
            <a:pPr lvl="2"/>
            <a:r>
              <a:rPr lang="zh-CN" altLang="en-US" dirty="0"/>
              <a:t>小乌龟工具：</a:t>
            </a:r>
            <a:r>
              <a:rPr lang="en-US" altLang="zh-CN" dirty="0" err="1"/>
              <a:t>TortoiseGit</a:t>
            </a:r>
            <a:endParaRPr lang="en-US" altLang="zh-CN" dirty="0"/>
          </a:p>
          <a:p>
            <a:pPr marL="914400" lvl="2" indent="0">
              <a:buNone/>
            </a:pPr>
            <a:r>
              <a:rPr lang="en-US" altLang="zh-CN" dirty="0"/>
              <a:t>https://tortoisegit.org/download/</a:t>
            </a:r>
          </a:p>
          <a:p>
            <a:pPr lvl="2"/>
            <a:r>
              <a:rPr lang="zh-CN" altLang="en-US" dirty="0"/>
              <a:t>命令行：</a:t>
            </a:r>
            <a:r>
              <a:rPr lang="en-US" altLang="zh-CN" dirty="0" err="1"/>
              <a:t>Git</a:t>
            </a:r>
            <a:r>
              <a:rPr lang="en-US" altLang="zh-CN" dirty="0"/>
              <a:t> Bash</a:t>
            </a:r>
          </a:p>
          <a:p>
            <a:pPr lvl="2"/>
            <a:r>
              <a:rPr lang="zh-CN" altLang="en-US" dirty="0"/>
              <a:t>图形界面：</a:t>
            </a:r>
            <a:r>
              <a:rPr lang="en-US" altLang="zh-CN" dirty="0" err="1"/>
              <a:t>Git</a:t>
            </a:r>
            <a:r>
              <a:rPr lang="en-US" altLang="zh-CN" dirty="0"/>
              <a:t> GUI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3038" y="2469452"/>
            <a:ext cx="2336920" cy="354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796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152400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7793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小乌龟工具（</a:t>
            </a:r>
            <a:r>
              <a:rPr lang="en-US" altLang="zh-CN" dirty="0" err="1"/>
              <a:t>TortoiseGit</a:t>
            </a:r>
            <a:r>
              <a:rPr lang="zh-CN" altLang="en-US" dirty="0"/>
              <a:t>）安装关键步骤说明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2578" y="2347265"/>
            <a:ext cx="5018106" cy="436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95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152400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7793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小乌龟工具（</a:t>
            </a:r>
            <a:r>
              <a:rPr lang="en-US" altLang="zh-CN" dirty="0" err="1"/>
              <a:t>TortoiseGit</a:t>
            </a:r>
            <a:r>
              <a:rPr lang="zh-CN" altLang="en-US" dirty="0"/>
              <a:t>）安装</a:t>
            </a:r>
            <a:endParaRPr lang="en-US" altLang="zh-CN" dirty="0"/>
          </a:p>
          <a:p>
            <a:r>
              <a:rPr lang="zh-CN" altLang="en-US" dirty="0"/>
              <a:t>功能：</a:t>
            </a:r>
            <a:endParaRPr lang="en-US" altLang="zh-CN" dirty="0"/>
          </a:p>
          <a:p>
            <a:pPr lvl="1"/>
            <a:r>
              <a:rPr lang="zh-CN" altLang="en-US" dirty="0"/>
              <a:t>设置</a:t>
            </a:r>
            <a:endParaRPr lang="en-US" altLang="zh-CN" dirty="0"/>
          </a:p>
          <a:p>
            <a:pPr lvl="1"/>
            <a:r>
              <a:rPr lang="zh-CN" altLang="en-US" dirty="0"/>
              <a:t>维护项目</a:t>
            </a:r>
            <a:endParaRPr lang="en-US" altLang="zh-CN" dirty="0"/>
          </a:p>
          <a:p>
            <a:pPr lvl="1"/>
            <a:r>
              <a:rPr lang="zh-CN" altLang="en-US" dirty="0"/>
              <a:t>管理版本区别</a:t>
            </a:r>
            <a:endParaRPr lang="en-US" altLang="zh-CN" dirty="0"/>
          </a:p>
          <a:p>
            <a:pPr lvl="1"/>
            <a:r>
              <a:rPr lang="zh-CN" altLang="en-US" dirty="0"/>
              <a:t>冲突合并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2137" y="2390198"/>
            <a:ext cx="2655075" cy="446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652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152400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7793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小乌龟工具（</a:t>
            </a:r>
            <a:r>
              <a:rPr lang="en-US" altLang="zh-CN" dirty="0" err="1"/>
              <a:t>TortoiseGit</a:t>
            </a:r>
            <a:r>
              <a:rPr lang="zh-CN" altLang="en-US" dirty="0"/>
              <a:t>）使用</a:t>
            </a:r>
            <a:endParaRPr lang="en-US" altLang="zh-CN" dirty="0"/>
          </a:p>
          <a:p>
            <a:pPr lvl="1"/>
            <a:r>
              <a:rPr lang="zh-CN" altLang="en-US" dirty="0"/>
              <a:t>新建</a:t>
            </a:r>
            <a:endParaRPr lang="en-US" altLang="zh-CN" dirty="0"/>
          </a:p>
          <a:p>
            <a:pPr lvl="1"/>
            <a:r>
              <a:rPr lang="zh-CN" altLang="en-US" dirty="0"/>
              <a:t>克隆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88212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152400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7793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小乌龟工具（</a:t>
            </a:r>
            <a:r>
              <a:rPr lang="en-US" altLang="zh-CN" dirty="0" err="1"/>
              <a:t>TortoiseGit</a:t>
            </a:r>
            <a:r>
              <a:rPr lang="zh-CN" altLang="en-US" dirty="0"/>
              <a:t>）使用</a:t>
            </a:r>
            <a:endParaRPr lang="en-US" altLang="zh-CN" dirty="0"/>
          </a:p>
          <a:p>
            <a:pPr lvl="1"/>
            <a:r>
              <a:rPr lang="zh-CN" altLang="en-US" dirty="0"/>
              <a:t>新建</a:t>
            </a:r>
            <a:endParaRPr lang="en-US" altLang="zh-CN" dirty="0"/>
          </a:p>
          <a:p>
            <a:pPr lvl="2"/>
            <a:r>
              <a:rPr lang="en-US" altLang="zh-CN" dirty="0"/>
              <a:t>1</a:t>
            </a:r>
            <a:r>
              <a:rPr lang="zh-CN" altLang="en-US" dirty="0"/>
              <a:t>）新建本地仓库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874" y="2944619"/>
            <a:ext cx="2533780" cy="376574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015683" y="3434576"/>
            <a:ext cx="800219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</a:rPr>
              <a:t>鼠标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algn="ctr"/>
            <a:r>
              <a:rPr lang="zh-CN" altLang="en-US" sz="2400" dirty="0">
                <a:solidFill>
                  <a:srgbClr val="FF0000"/>
                </a:solidFill>
              </a:rPr>
              <a:t>右键</a:t>
            </a:r>
          </a:p>
        </p:txBody>
      </p:sp>
      <p:cxnSp>
        <p:nvCxnSpPr>
          <p:cNvPr id="11" name="直接箭头连接符 10"/>
          <p:cNvCxnSpPr/>
          <p:nvPr/>
        </p:nvCxnSpPr>
        <p:spPr bwMode="auto">
          <a:xfrm>
            <a:off x="2405993" y="5881651"/>
            <a:ext cx="668148" cy="0"/>
          </a:xfrm>
          <a:prstGeom prst="straightConnector1">
            <a:avLst/>
          </a:prstGeom>
          <a:ln w="254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 bwMode="auto">
          <a:xfrm>
            <a:off x="2405993" y="4265573"/>
            <a:ext cx="0" cy="1628779"/>
          </a:xfrm>
          <a:prstGeom prst="line">
            <a:avLst/>
          </a:prstGeom>
          <a:ln w="25400"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4351" y="3850075"/>
            <a:ext cx="3714941" cy="129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38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版本控制系统介绍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为什么要使用版本控制系统？</a:t>
            </a:r>
            <a:endParaRPr lang="en-US" altLang="zh-CN" dirty="0"/>
          </a:p>
          <a:p>
            <a:r>
              <a:rPr lang="zh-CN" altLang="en-US" dirty="0"/>
              <a:t>场景：</a:t>
            </a:r>
            <a:endParaRPr lang="en-US" altLang="zh-CN" dirty="0"/>
          </a:p>
          <a:p>
            <a:pPr lvl="1"/>
            <a:r>
              <a:rPr lang="zh-CN" altLang="en-US" dirty="0"/>
              <a:t>当某程序员修改了关于</a:t>
            </a:r>
            <a:r>
              <a:rPr lang="en-US" altLang="zh-CN" dirty="0"/>
              <a:t>A</a:t>
            </a:r>
            <a:r>
              <a:rPr lang="zh-CN" altLang="en-US" dirty="0"/>
              <a:t>功能的若干处代码，这时候，他发现</a:t>
            </a:r>
            <a:r>
              <a:rPr lang="en-US" altLang="zh-CN" dirty="0"/>
              <a:t>B</a:t>
            </a:r>
            <a:r>
              <a:rPr lang="zh-CN" altLang="en-US" dirty="0"/>
              <a:t>功能无法正常运作了。。。</a:t>
            </a:r>
            <a:endParaRPr lang="en-US" altLang="zh-CN" dirty="0"/>
          </a:p>
          <a:p>
            <a:r>
              <a:rPr lang="zh-CN" altLang="en-US" dirty="0"/>
              <a:t>解决策略：</a:t>
            </a:r>
            <a:endParaRPr lang="en-US" altLang="zh-CN" dirty="0"/>
          </a:p>
          <a:p>
            <a:pPr lvl="1"/>
            <a:r>
              <a:rPr lang="zh-CN" altLang="en-US" dirty="0"/>
              <a:t>必须精确找出来刚改的这若干处代码，需要将代码与上一次还能正常运行时候的代码进行比较</a:t>
            </a:r>
          </a:p>
        </p:txBody>
      </p:sp>
      <p:sp>
        <p:nvSpPr>
          <p:cNvPr id="4" name="爆炸形 1 3"/>
          <p:cNvSpPr/>
          <p:nvPr/>
        </p:nvSpPr>
        <p:spPr bwMode="auto">
          <a:xfrm>
            <a:off x="7945821" y="5002924"/>
            <a:ext cx="2264979" cy="1855076"/>
          </a:xfrm>
          <a:prstGeom prst="irregularSeal1">
            <a:avLst/>
          </a:prstGeom>
          <a:solidFill>
            <a:srgbClr val="E6701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 b="1" dirty="0"/>
              <a:t>版本</a:t>
            </a:r>
            <a:endParaRPr lang="en-US" altLang="zh-CN" sz="2800" b="1" dirty="0"/>
          </a:p>
          <a:p>
            <a:pPr algn="ctr"/>
            <a:r>
              <a:rPr lang="zh-CN" altLang="en-US" sz="2800" b="1" dirty="0"/>
              <a:t>控制</a:t>
            </a:r>
          </a:p>
        </p:txBody>
      </p:sp>
    </p:spTree>
    <p:extLst>
      <p:ext uri="{BB962C8B-B14F-4D97-AF65-F5344CB8AC3E}">
        <p14:creationId xmlns:p14="http://schemas.microsoft.com/office/powerpoint/2010/main" val="141356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152400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7793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小乌龟工具（</a:t>
            </a:r>
            <a:r>
              <a:rPr lang="en-US" altLang="zh-CN" dirty="0" err="1"/>
              <a:t>TortoiseGit</a:t>
            </a:r>
            <a:r>
              <a:rPr lang="zh-CN" altLang="en-US" dirty="0"/>
              <a:t>）使用</a:t>
            </a:r>
            <a:endParaRPr lang="en-US" altLang="zh-CN" dirty="0"/>
          </a:p>
          <a:p>
            <a:pPr lvl="1"/>
            <a:r>
              <a:rPr lang="zh-CN" altLang="en-US" dirty="0"/>
              <a:t>新建</a:t>
            </a:r>
            <a:endParaRPr lang="en-US" altLang="zh-CN" dirty="0"/>
          </a:p>
          <a:p>
            <a:pPr lvl="2"/>
            <a:r>
              <a:rPr lang="en-US" altLang="zh-CN" dirty="0"/>
              <a:t>2</a:t>
            </a:r>
            <a:r>
              <a:rPr lang="zh-CN" altLang="en-US" dirty="0"/>
              <a:t>） 在</a:t>
            </a:r>
            <a:r>
              <a:rPr lang="en-US" altLang="zh-CN" dirty="0"/>
              <a:t>GitHub</a:t>
            </a:r>
            <a:r>
              <a:rPr lang="zh-CN" altLang="en-US" dirty="0"/>
              <a:t>上创建仓库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290" y="3393440"/>
            <a:ext cx="8893420" cy="261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34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152400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7793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9671" y="1485646"/>
            <a:ext cx="6972658" cy="495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7637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152400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7793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小乌龟工具（</a:t>
            </a:r>
            <a:r>
              <a:rPr lang="en-US" altLang="zh-CN" dirty="0" err="1"/>
              <a:t>TortoiseGit</a:t>
            </a:r>
            <a:r>
              <a:rPr lang="zh-CN" altLang="en-US" dirty="0"/>
              <a:t>）使用</a:t>
            </a:r>
            <a:endParaRPr lang="en-US" altLang="zh-CN" dirty="0"/>
          </a:p>
          <a:p>
            <a:pPr lvl="1"/>
            <a:r>
              <a:rPr lang="zh-CN" altLang="en-US" dirty="0"/>
              <a:t>新建</a:t>
            </a:r>
            <a:endParaRPr lang="en-US" altLang="zh-CN" dirty="0"/>
          </a:p>
          <a:p>
            <a:pPr lvl="2"/>
            <a:r>
              <a:rPr lang="en-US" altLang="zh-CN" dirty="0"/>
              <a:t>3</a:t>
            </a:r>
            <a:r>
              <a:rPr lang="zh-CN" altLang="en-US" dirty="0"/>
              <a:t>） 复制仓库地址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258" y="2855554"/>
            <a:ext cx="8903485" cy="337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1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152400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7793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小乌龟工具（</a:t>
            </a:r>
            <a:r>
              <a:rPr lang="en-US" altLang="zh-CN" dirty="0" err="1"/>
              <a:t>TortoiseGit</a:t>
            </a:r>
            <a:r>
              <a:rPr lang="zh-CN" altLang="en-US" dirty="0"/>
              <a:t>）使用</a:t>
            </a:r>
            <a:endParaRPr lang="en-US" altLang="zh-CN" dirty="0"/>
          </a:p>
          <a:p>
            <a:pPr lvl="1"/>
            <a:r>
              <a:rPr lang="zh-CN" altLang="en-US" dirty="0"/>
              <a:t>新建</a:t>
            </a:r>
            <a:endParaRPr lang="en-US" altLang="zh-CN" dirty="0"/>
          </a:p>
          <a:p>
            <a:pPr lvl="2"/>
            <a:r>
              <a:rPr lang="en-US" altLang="zh-CN" dirty="0"/>
              <a:t>4</a:t>
            </a:r>
            <a:r>
              <a:rPr lang="zh-CN" altLang="en-US" dirty="0"/>
              <a:t>） 从本地拉取远程仓库（与远程仓库关联）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3794" y="582659"/>
            <a:ext cx="4826248" cy="629317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345336" y="3185002"/>
            <a:ext cx="800219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</a:rPr>
              <a:t>鼠标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algn="ctr"/>
            <a:r>
              <a:rPr lang="zh-CN" altLang="en-US" sz="2400" dirty="0">
                <a:solidFill>
                  <a:srgbClr val="FF0000"/>
                </a:solidFill>
              </a:rPr>
              <a:t>右键</a:t>
            </a:r>
          </a:p>
        </p:txBody>
      </p:sp>
      <p:cxnSp>
        <p:nvCxnSpPr>
          <p:cNvPr id="14" name="直接箭头连接符 13"/>
          <p:cNvCxnSpPr/>
          <p:nvPr/>
        </p:nvCxnSpPr>
        <p:spPr bwMode="auto">
          <a:xfrm>
            <a:off x="2735646" y="5632077"/>
            <a:ext cx="668148" cy="0"/>
          </a:xfrm>
          <a:prstGeom prst="straightConnector1">
            <a:avLst/>
          </a:prstGeom>
          <a:ln w="254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 bwMode="auto">
          <a:xfrm>
            <a:off x="2735646" y="4015999"/>
            <a:ext cx="0" cy="1628779"/>
          </a:xfrm>
          <a:prstGeom prst="line">
            <a:avLst/>
          </a:prstGeom>
          <a:ln w="25400">
            <a:headEnd type="none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07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152400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7793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小乌龟工具（</a:t>
            </a:r>
            <a:r>
              <a:rPr lang="en-US" altLang="zh-CN" dirty="0" err="1"/>
              <a:t>TortoiseGit</a:t>
            </a:r>
            <a:r>
              <a:rPr lang="zh-CN" altLang="en-US" dirty="0"/>
              <a:t>）使用</a:t>
            </a:r>
            <a:endParaRPr lang="en-US" altLang="zh-CN" dirty="0"/>
          </a:p>
          <a:p>
            <a:pPr lvl="1"/>
            <a:r>
              <a:rPr lang="zh-CN" altLang="en-US" dirty="0"/>
              <a:t>新建</a:t>
            </a:r>
            <a:endParaRPr lang="en-US" altLang="zh-CN" dirty="0"/>
          </a:p>
          <a:p>
            <a:pPr lvl="2"/>
            <a:r>
              <a:rPr lang="en-US" altLang="zh-CN" dirty="0"/>
              <a:t>4</a:t>
            </a:r>
            <a:r>
              <a:rPr lang="zh-CN" altLang="en-US" dirty="0"/>
              <a:t>） 从本地拉取远程仓库（与远程仓库关联）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6528" y="2860568"/>
            <a:ext cx="4686541" cy="36577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5099" y="474330"/>
            <a:ext cx="7575939" cy="628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7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152400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7793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小乌龟工具（</a:t>
            </a:r>
            <a:r>
              <a:rPr lang="en-US" altLang="zh-CN" dirty="0" err="1"/>
              <a:t>TortoiseGit</a:t>
            </a:r>
            <a:r>
              <a:rPr lang="zh-CN" altLang="en-US" dirty="0"/>
              <a:t>）使用</a:t>
            </a:r>
            <a:endParaRPr lang="en-US" altLang="zh-CN" dirty="0"/>
          </a:p>
          <a:p>
            <a:pPr lvl="1"/>
            <a:r>
              <a:rPr lang="zh-CN" altLang="en-US" dirty="0"/>
              <a:t>新建</a:t>
            </a:r>
            <a:endParaRPr lang="en-US" altLang="zh-CN" dirty="0"/>
          </a:p>
          <a:p>
            <a:pPr lvl="2"/>
            <a:r>
              <a:rPr lang="en-US" altLang="zh-CN" dirty="0"/>
              <a:t>4</a:t>
            </a:r>
            <a:r>
              <a:rPr lang="zh-CN" altLang="en-US" dirty="0"/>
              <a:t>） 从本地拉取远程仓库（与远程仓库关联）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8008" y="1784350"/>
            <a:ext cx="5911392" cy="490055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2601" y="1321679"/>
            <a:ext cx="3949903" cy="2006703"/>
          </a:xfrm>
          <a:prstGeom prst="rect">
            <a:avLst/>
          </a:prstGeom>
        </p:spPr>
      </p:pic>
      <p:cxnSp>
        <p:nvCxnSpPr>
          <p:cNvPr id="8" name="直接箭头连接符 7"/>
          <p:cNvCxnSpPr>
            <a:stCxn id="3" idx="3"/>
          </p:cNvCxnSpPr>
          <p:nvPr/>
        </p:nvCxnSpPr>
        <p:spPr bwMode="auto">
          <a:xfrm>
            <a:off x="5702504" y="2325030"/>
            <a:ext cx="2199995" cy="507380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43112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152400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7793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小乌龟工具（</a:t>
            </a:r>
            <a:r>
              <a:rPr lang="en-US" altLang="zh-CN" dirty="0" err="1"/>
              <a:t>TortoiseGit</a:t>
            </a:r>
            <a:r>
              <a:rPr lang="zh-CN" altLang="en-US" dirty="0"/>
              <a:t>）使用</a:t>
            </a:r>
            <a:endParaRPr lang="en-US" altLang="zh-CN" dirty="0"/>
          </a:p>
          <a:p>
            <a:pPr lvl="1"/>
            <a:r>
              <a:rPr lang="zh-CN" altLang="en-US" dirty="0"/>
              <a:t>新建</a:t>
            </a:r>
            <a:endParaRPr lang="en-US" altLang="zh-CN" dirty="0"/>
          </a:p>
          <a:p>
            <a:pPr lvl="2"/>
            <a:r>
              <a:rPr lang="en-US" altLang="zh-CN" dirty="0"/>
              <a:t>4</a:t>
            </a:r>
            <a:r>
              <a:rPr lang="zh-CN" altLang="en-US" dirty="0"/>
              <a:t>） 从本地拉取远程仓库（与远程仓库关联）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1" y="1241423"/>
            <a:ext cx="3852965" cy="300719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506" y="3295488"/>
            <a:ext cx="4743694" cy="3143412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 bwMode="auto">
          <a:xfrm>
            <a:off x="2100659" y="4365575"/>
            <a:ext cx="1898912" cy="998162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7432" y="1139580"/>
            <a:ext cx="1524078" cy="1612983"/>
          </a:xfrm>
          <a:prstGeom prst="rect">
            <a:avLst/>
          </a:prstGeom>
        </p:spPr>
      </p:pic>
      <p:cxnSp>
        <p:nvCxnSpPr>
          <p:cNvPr id="16" name="直接箭头连接符 15"/>
          <p:cNvCxnSpPr/>
          <p:nvPr/>
        </p:nvCxnSpPr>
        <p:spPr bwMode="auto">
          <a:xfrm flipV="1">
            <a:off x="8935135" y="2795447"/>
            <a:ext cx="813764" cy="2189148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93313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152400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7793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小乌龟工具（</a:t>
            </a:r>
            <a:r>
              <a:rPr lang="en-US" altLang="zh-CN" dirty="0" err="1"/>
              <a:t>TortoiseGit</a:t>
            </a:r>
            <a:r>
              <a:rPr lang="zh-CN" altLang="en-US" dirty="0"/>
              <a:t>）使用</a:t>
            </a:r>
            <a:endParaRPr lang="en-US" altLang="zh-CN" dirty="0"/>
          </a:p>
          <a:p>
            <a:pPr lvl="1"/>
            <a:r>
              <a:rPr lang="zh-CN" altLang="en-US" dirty="0"/>
              <a:t>新建</a:t>
            </a:r>
            <a:endParaRPr lang="en-US" altLang="zh-CN" dirty="0"/>
          </a:p>
          <a:p>
            <a:pPr lvl="2"/>
            <a:r>
              <a:rPr lang="en-US" altLang="zh-CN" dirty="0"/>
              <a:t>5</a:t>
            </a:r>
            <a:r>
              <a:rPr lang="zh-CN" altLang="en-US" dirty="0"/>
              <a:t>）提交文件（先添加</a:t>
            </a:r>
            <a:r>
              <a:rPr lang="en-US" altLang="zh-CN" dirty="0"/>
              <a:t>&lt;add&gt;</a:t>
            </a:r>
            <a:r>
              <a:rPr lang="zh-CN" altLang="en-US" dirty="0"/>
              <a:t>到文件，再提交</a:t>
            </a:r>
            <a:r>
              <a:rPr lang="en-US" altLang="zh-CN" dirty="0"/>
              <a:t>&lt;commit&gt;</a:t>
            </a:r>
            <a:r>
              <a:rPr lang="zh-CN" altLang="en-US" dirty="0"/>
              <a:t>到本地仓库，最后推</a:t>
            </a:r>
            <a:r>
              <a:rPr lang="en-US" altLang="zh-CN" dirty="0"/>
              <a:t>&lt;push&gt;</a:t>
            </a:r>
            <a:r>
              <a:rPr lang="zh-CN" altLang="en-US" dirty="0"/>
              <a:t>到远程仓库）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483" y="3947972"/>
            <a:ext cx="1581231" cy="18415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319" y="3947971"/>
            <a:ext cx="5924854" cy="2070206"/>
          </a:xfrm>
          <a:prstGeom prst="rect">
            <a:avLst/>
          </a:prstGeom>
        </p:spPr>
      </p:pic>
      <p:cxnSp>
        <p:nvCxnSpPr>
          <p:cNvPr id="15" name="直接箭头连接符 14"/>
          <p:cNvCxnSpPr>
            <a:endCxn id="6" idx="1"/>
          </p:cNvCxnSpPr>
          <p:nvPr/>
        </p:nvCxnSpPr>
        <p:spPr bwMode="auto">
          <a:xfrm>
            <a:off x="3206713" y="4974012"/>
            <a:ext cx="907606" cy="9063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89338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152400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7793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小乌龟工具（</a:t>
            </a:r>
            <a:r>
              <a:rPr lang="en-US" altLang="zh-CN" dirty="0" err="1"/>
              <a:t>TortoiseGit</a:t>
            </a:r>
            <a:r>
              <a:rPr lang="zh-CN" altLang="en-US" dirty="0"/>
              <a:t>）使用</a:t>
            </a:r>
            <a:endParaRPr lang="en-US" altLang="zh-CN" dirty="0"/>
          </a:p>
          <a:p>
            <a:pPr lvl="1"/>
            <a:r>
              <a:rPr lang="zh-CN" altLang="en-US" dirty="0"/>
              <a:t>新建</a:t>
            </a:r>
            <a:endParaRPr lang="en-US" altLang="zh-CN" dirty="0"/>
          </a:p>
          <a:p>
            <a:pPr lvl="2"/>
            <a:r>
              <a:rPr lang="en-US" altLang="zh-CN" dirty="0"/>
              <a:t>5</a:t>
            </a:r>
            <a:r>
              <a:rPr lang="zh-CN" altLang="en-US" dirty="0"/>
              <a:t>）提交文件（先添加</a:t>
            </a:r>
            <a:r>
              <a:rPr lang="en-US" altLang="zh-CN" dirty="0"/>
              <a:t>&lt;add&gt;</a:t>
            </a:r>
            <a:r>
              <a:rPr lang="zh-CN" altLang="en-US" dirty="0"/>
              <a:t>到文件，再提交</a:t>
            </a:r>
            <a:r>
              <a:rPr lang="en-US" altLang="zh-CN" dirty="0"/>
              <a:t>&lt;commit&gt;</a:t>
            </a:r>
            <a:r>
              <a:rPr lang="zh-CN" altLang="en-US" dirty="0"/>
              <a:t>到本地仓库，最后推</a:t>
            </a:r>
            <a:r>
              <a:rPr lang="en-US" altLang="zh-CN" dirty="0"/>
              <a:t>&lt;push&gt;</a:t>
            </a:r>
            <a:r>
              <a:rPr lang="zh-CN" altLang="en-US" dirty="0"/>
              <a:t>到远程仓库）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9682" y="443871"/>
            <a:ext cx="6216970" cy="27814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7540" y="1811880"/>
            <a:ext cx="6394779" cy="496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82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152400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7793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小乌龟工具（</a:t>
            </a:r>
            <a:r>
              <a:rPr lang="en-US" altLang="zh-CN" dirty="0" err="1"/>
              <a:t>TortoiseGit</a:t>
            </a:r>
            <a:r>
              <a:rPr lang="zh-CN" altLang="en-US" dirty="0"/>
              <a:t>）使用</a:t>
            </a:r>
            <a:endParaRPr lang="en-US" altLang="zh-CN" dirty="0"/>
          </a:p>
          <a:p>
            <a:pPr lvl="1"/>
            <a:r>
              <a:rPr lang="zh-CN" altLang="en-US" dirty="0"/>
              <a:t>新建</a:t>
            </a:r>
            <a:endParaRPr lang="en-US" altLang="zh-CN" dirty="0"/>
          </a:p>
          <a:p>
            <a:pPr lvl="2"/>
            <a:r>
              <a:rPr lang="en-US" altLang="zh-CN" dirty="0"/>
              <a:t>5</a:t>
            </a:r>
            <a:r>
              <a:rPr lang="zh-CN" altLang="en-US" dirty="0"/>
              <a:t>）提交文件（先添加</a:t>
            </a:r>
            <a:r>
              <a:rPr lang="en-US" altLang="zh-CN" dirty="0"/>
              <a:t>&lt;add&gt;</a:t>
            </a:r>
            <a:r>
              <a:rPr lang="zh-CN" altLang="en-US" dirty="0"/>
              <a:t>到文件，再提交</a:t>
            </a:r>
            <a:r>
              <a:rPr lang="en-US" altLang="zh-CN" dirty="0"/>
              <a:t>&lt;commit&gt;</a:t>
            </a:r>
            <a:r>
              <a:rPr lang="zh-CN" altLang="en-US" dirty="0"/>
              <a:t>到本地仓库，最后推</a:t>
            </a:r>
            <a:r>
              <a:rPr lang="en-US" altLang="zh-CN" dirty="0"/>
              <a:t>&lt;push&gt;</a:t>
            </a:r>
            <a:r>
              <a:rPr lang="zh-CN" altLang="en-US" dirty="0"/>
              <a:t>到远程仓库）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6299" y="2302600"/>
            <a:ext cx="6418557" cy="425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9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152400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7793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版本控制系统介绍</a:t>
            </a:r>
            <a:endParaRPr lang="zh-CN" altLang="zh-CN" dirty="0">
              <a:solidFill>
                <a:schemeClr val="bg2"/>
              </a:solidFill>
              <a:cs typeface="Arial Unicode MS" panose="020B0604020202020204" pitchFamily="34" charset="-122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为什么要使用版本控制系统？</a:t>
            </a:r>
            <a:endParaRPr lang="en-US" altLang="zh-CN" dirty="0"/>
          </a:p>
          <a:p>
            <a:r>
              <a:rPr lang="zh-CN" altLang="en-US" dirty="0"/>
              <a:t>团队合作常见问题</a:t>
            </a:r>
            <a:endParaRPr lang="en-US" altLang="zh-CN" dirty="0"/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不小心删除了自己的项目文档和源代码文件</a:t>
            </a:r>
          </a:p>
          <a:p>
            <a:pPr lvl="1"/>
            <a:r>
              <a:rPr lang="en-US" altLang="zh-CN" dirty="0"/>
              <a:t>2.</a:t>
            </a:r>
            <a:r>
              <a:rPr lang="zh-CN" altLang="en-US" dirty="0"/>
              <a:t>不敢修改自己的源代码文件</a:t>
            </a:r>
          </a:p>
          <a:p>
            <a:pPr lvl="1"/>
            <a:r>
              <a:rPr lang="en-US" altLang="zh-CN" dirty="0"/>
              <a:t>3.</a:t>
            </a:r>
            <a:r>
              <a:rPr lang="zh-CN" altLang="en-US" dirty="0"/>
              <a:t>不知道如何把自己项目文档传递给他人</a:t>
            </a:r>
          </a:p>
          <a:p>
            <a:pPr lvl="1"/>
            <a:r>
              <a:rPr lang="en-US" altLang="zh-CN" dirty="0"/>
              <a:t>4.</a:t>
            </a:r>
            <a:r>
              <a:rPr lang="zh-CN" altLang="en-US" dirty="0"/>
              <a:t>不知道如何把自己的项目分发</a:t>
            </a:r>
          </a:p>
          <a:p>
            <a:pPr lvl="1"/>
            <a:r>
              <a:rPr lang="en-US" altLang="zh-CN" dirty="0"/>
              <a:t>5.</a:t>
            </a:r>
            <a:r>
              <a:rPr lang="zh-CN" altLang="en-US" dirty="0"/>
              <a:t>不断的拷贝和备份</a:t>
            </a:r>
          </a:p>
          <a:p>
            <a:pPr lvl="1"/>
            <a:r>
              <a:rPr lang="en-US" altLang="zh-CN" dirty="0"/>
              <a:t>6.</a:t>
            </a:r>
            <a:r>
              <a:rPr lang="zh-CN" altLang="en-US" dirty="0"/>
              <a:t>文档和源代码管理混乱，无法查找</a:t>
            </a:r>
          </a:p>
        </p:txBody>
      </p:sp>
    </p:spTree>
    <p:extLst>
      <p:ext uri="{BB962C8B-B14F-4D97-AF65-F5344CB8AC3E}">
        <p14:creationId xmlns:p14="http://schemas.microsoft.com/office/powerpoint/2010/main" val="210768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1524000" y="474329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7793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小乌龟工具（</a:t>
            </a:r>
            <a:r>
              <a:rPr lang="en-US" altLang="zh-CN" dirty="0" err="1"/>
              <a:t>TortoiseGit</a:t>
            </a:r>
            <a:r>
              <a:rPr lang="zh-CN" altLang="en-US" dirty="0"/>
              <a:t>）使用</a:t>
            </a:r>
            <a:endParaRPr lang="en-US" altLang="zh-CN" dirty="0"/>
          </a:p>
          <a:p>
            <a:pPr lvl="1"/>
            <a:r>
              <a:rPr lang="zh-CN" altLang="en-US" dirty="0"/>
              <a:t>新建</a:t>
            </a:r>
            <a:endParaRPr lang="en-US" altLang="zh-CN" dirty="0"/>
          </a:p>
          <a:p>
            <a:pPr lvl="2"/>
            <a:r>
              <a:rPr lang="en-US" altLang="zh-CN" dirty="0"/>
              <a:t>5</a:t>
            </a:r>
            <a:r>
              <a:rPr lang="zh-CN" altLang="en-US" dirty="0"/>
              <a:t>）提交文件（先添加</a:t>
            </a:r>
            <a:r>
              <a:rPr lang="en-US" altLang="zh-CN" dirty="0"/>
              <a:t>&lt;add&gt;</a:t>
            </a:r>
            <a:r>
              <a:rPr lang="zh-CN" altLang="en-US" dirty="0"/>
              <a:t>到文件，再提交</a:t>
            </a:r>
            <a:r>
              <a:rPr lang="en-US" altLang="zh-CN" dirty="0"/>
              <a:t>&lt;commit&gt;</a:t>
            </a:r>
            <a:r>
              <a:rPr lang="zh-CN" altLang="en-US" dirty="0"/>
              <a:t>到本地仓库，最后推</a:t>
            </a:r>
            <a:r>
              <a:rPr lang="en-US" altLang="zh-CN" dirty="0"/>
              <a:t>&lt;push&gt;</a:t>
            </a:r>
            <a:r>
              <a:rPr lang="zh-CN" altLang="en-US" dirty="0"/>
              <a:t>到远程仓库）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1" y="1866399"/>
            <a:ext cx="4540483" cy="45150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2071" y="2462836"/>
            <a:ext cx="3922352" cy="166586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2071" y="4614208"/>
            <a:ext cx="3932544" cy="167019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6952" y="2462836"/>
            <a:ext cx="4743694" cy="314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7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1524000" y="474329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7793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小乌龟工具（</a:t>
            </a:r>
            <a:r>
              <a:rPr lang="en-US" altLang="zh-CN" dirty="0" err="1"/>
              <a:t>TortoiseGit</a:t>
            </a:r>
            <a:r>
              <a:rPr lang="zh-CN" altLang="en-US" dirty="0"/>
              <a:t>）使用</a:t>
            </a:r>
            <a:endParaRPr lang="en-US" altLang="zh-CN" dirty="0"/>
          </a:p>
          <a:p>
            <a:pPr lvl="1"/>
            <a:r>
              <a:rPr lang="zh-CN" altLang="en-US" dirty="0"/>
              <a:t>查看</a:t>
            </a:r>
            <a:r>
              <a:rPr lang="en-US" altLang="zh-CN" dirty="0"/>
              <a:t>GitHub</a:t>
            </a:r>
            <a:r>
              <a:rPr lang="zh-CN" altLang="en-US" dirty="0"/>
              <a:t>内容变化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8974" y="3004098"/>
            <a:ext cx="5874052" cy="371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3943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1524000" y="474329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7793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小乌龟工具（</a:t>
            </a:r>
            <a:r>
              <a:rPr lang="en-US" altLang="zh-CN" dirty="0" err="1"/>
              <a:t>TortoiseGit</a:t>
            </a:r>
            <a:r>
              <a:rPr lang="zh-CN" altLang="en-US" dirty="0"/>
              <a:t>）使用</a:t>
            </a:r>
            <a:endParaRPr lang="en-US" altLang="zh-CN" dirty="0"/>
          </a:p>
          <a:p>
            <a:pPr lvl="1"/>
            <a:r>
              <a:rPr lang="zh-CN" altLang="en-US" dirty="0"/>
              <a:t>克隆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5636" y="3125898"/>
            <a:ext cx="5143764" cy="35815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7678" y="3040682"/>
            <a:ext cx="2569358" cy="375570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81091" y="3490333"/>
            <a:ext cx="800219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</a:rPr>
              <a:t>鼠标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algn="ctr"/>
            <a:r>
              <a:rPr lang="zh-CN" altLang="en-US" sz="2400" dirty="0">
                <a:solidFill>
                  <a:srgbClr val="FF0000"/>
                </a:solidFill>
              </a:rPr>
              <a:t>右键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1981198" y="4321330"/>
            <a:ext cx="516480" cy="1360561"/>
            <a:chOff x="457198" y="4321329"/>
            <a:chExt cx="516480" cy="1360561"/>
          </a:xfrm>
        </p:grpSpPr>
        <p:cxnSp>
          <p:nvCxnSpPr>
            <p:cNvPr id="11" name="直接箭头连接符 10"/>
            <p:cNvCxnSpPr/>
            <p:nvPr/>
          </p:nvCxnSpPr>
          <p:spPr bwMode="auto">
            <a:xfrm>
              <a:off x="457198" y="5669190"/>
              <a:ext cx="516480" cy="0"/>
            </a:xfrm>
            <a:prstGeom prst="straightConnector1">
              <a:avLst/>
            </a:prstGeom>
            <a:ln w="25400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>
              <a:stCxn id="10" idx="2"/>
            </p:cNvCxnSpPr>
            <p:nvPr/>
          </p:nvCxnSpPr>
          <p:spPr bwMode="auto">
            <a:xfrm flipH="1">
              <a:off x="457198" y="4321329"/>
              <a:ext cx="2" cy="1360561"/>
            </a:xfrm>
            <a:prstGeom prst="line">
              <a:avLst/>
            </a:prstGeom>
            <a:ln w="25400">
              <a:headEnd type="none" w="med" len="me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18015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1524000" y="474329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7793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小乌龟工具（</a:t>
            </a:r>
            <a:r>
              <a:rPr lang="en-US" altLang="zh-CN" dirty="0" err="1"/>
              <a:t>TortoiseGit</a:t>
            </a:r>
            <a:r>
              <a:rPr lang="zh-CN" altLang="en-US" dirty="0"/>
              <a:t>）使用</a:t>
            </a:r>
            <a:endParaRPr lang="en-US" altLang="zh-CN" dirty="0"/>
          </a:p>
          <a:p>
            <a:pPr lvl="1"/>
            <a:r>
              <a:rPr lang="zh-CN" altLang="en-US" dirty="0"/>
              <a:t>克隆</a:t>
            </a:r>
            <a:endParaRPr lang="en-US" altLang="zh-CN" dirty="0"/>
          </a:p>
          <a:p>
            <a:pPr lvl="2"/>
            <a:r>
              <a:rPr lang="zh-CN" altLang="en-US" dirty="0"/>
              <a:t>若本地已经新建暂存区</a:t>
            </a:r>
            <a:endParaRPr lang="en-US" altLang="zh-CN" dirty="0"/>
          </a:p>
        </p:txBody>
      </p:sp>
      <p:sp>
        <p:nvSpPr>
          <p:cNvPr id="10" name="文本框 9"/>
          <p:cNvSpPr txBox="1"/>
          <p:nvPr/>
        </p:nvSpPr>
        <p:spPr>
          <a:xfrm>
            <a:off x="1581091" y="3490333"/>
            <a:ext cx="800219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</a:rPr>
              <a:t>鼠标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algn="ctr"/>
            <a:r>
              <a:rPr lang="zh-CN" altLang="en-US" sz="2400" dirty="0">
                <a:solidFill>
                  <a:srgbClr val="FF0000"/>
                </a:solidFill>
              </a:rPr>
              <a:t>右键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1981198" y="4321330"/>
            <a:ext cx="516480" cy="1360561"/>
            <a:chOff x="457198" y="4321329"/>
            <a:chExt cx="516480" cy="1360561"/>
          </a:xfrm>
        </p:grpSpPr>
        <p:cxnSp>
          <p:nvCxnSpPr>
            <p:cNvPr id="11" name="直接箭头连接符 10"/>
            <p:cNvCxnSpPr/>
            <p:nvPr/>
          </p:nvCxnSpPr>
          <p:spPr bwMode="auto">
            <a:xfrm>
              <a:off x="457198" y="5669190"/>
              <a:ext cx="516480" cy="0"/>
            </a:xfrm>
            <a:prstGeom prst="straightConnector1">
              <a:avLst/>
            </a:prstGeom>
            <a:ln w="25400"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>
              <a:stCxn id="10" idx="2"/>
            </p:cNvCxnSpPr>
            <p:nvPr/>
          </p:nvCxnSpPr>
          <p:spPr bwMode="auto">
            <a:xfrm flipH="1">
              <a:off x="457198" y="4321329"/>
              <a:ext cx="2" cy="1360561"/>
            </a:xfrm>
            <a:prstGeom prst="line">
              <a:avLst/>
            </a:prstGeom>
            <a:ln w="25400">
              <a:headEnd type="none" w="med" len="me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/>
          <a:srcRect t="13366"/>
          <a:stretch/>
        </p:blipFill>
        <p:spPr>
          <a:xfrm>
            <a:off x="2551506" y="3490333"/>
            <a:ext cx="2457576" cy="328446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901" y="2843561"/>
            <a:ext cx="5349224" cy="402842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 bwMode="auto">
          <a:xfrm>
            <a:off x="9743460" y="3461021"/>
            <a:ext cx="780585" cy="37914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9537811" y="4090497"/>
            <a:ext cx="35618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1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19" name="直接箭头连接符 18"/>
          <p:cNvCxnSpPr/>
          <p:nvPr/>
        </p:nvCxnSpPr>
        <p:spPr bwMode="auto">
          <a:xfrm flipV="1">
            <a:off x="9833516" y="3905831"/>
            <a:ext cx="377285" cy="416151"/>
          </a:xfrm>
          <a:prstGeom prst="straightConnector1">
            <a:avLst/>
          </a:prstGeom>
          <a:ln w="254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5479191" y="5249100"/>
            <a:ext cx="35618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2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22" name="直接箭头连接符 21"/>
          <p:cNvCxnSpPr/>
          <p:nvPr/>
        </p:nvCxnSpPr>
        <p:spPr bwMode="auto">
          <a:xfrm>
            <a:off x="5774895" y="5480585"/>
            <a:ext cx="220774" cy="697448"/>
          </a:xfrm>
          <a:prstGeom prst="straightConnector1">
            <a:avLst/>
          </a:prstGeom>
          <a:ln w="2540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46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 animBg="1"/>
      <p:bldP spid="18" grpId="0"/>
      <p:bldP spid="2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1524000" y="474329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7793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点击</a:t>
            </a:r>
            <a:r>
              <a:rPr lang="en-US" altLang="zh-CN" dirty="0"/>
              <a:t>Manage</a:t>
            </a:r>
            <a:r>
              <a:rPr lang="zh-CN" altLang="en-US" dirty="0"/>
              <a:t>后的对话框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8677" y="1109203"/>
            <a:ext cx="6951471" cy="576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4756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1524000" y="474329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7793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点击</a:t>
            </a:r>
            <a:r>
              <a:rPr lang="en-US" altLang="zh-CN" dirty="0"/>
              <a:t>Pull</a:t>
            </a:r>
            <a:r>
              <a:rPr lang="zh-CN" altLang="en-US" dirty="0"/>
              <a:t>之后的对话框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6930" y="2457970"/>
            <a:ext cx="5658141" cy="426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624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1524000" y="474329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7793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小乌龟工具（</a:t>
            </a:r>
            <a:r>
              <a:rPr lang="en-US" altLang="zh-CN" dirty="0" err="1"/>
              <a:t>TortoiseGit</a:t>
            </a:r>
            <a:r>
              <a:rPr lang="zh-CN" altLang="en-US" dirty="0"/>
              <a:t>）使用</a:t>
            </a:r>
            <a:endParaRPr lang="en-US" altLang="zh-CN" dirty="0"/>
          </a:p>
          <a:p>
            <a:pPr lvl="1"/>
            <a:r>
              <a:rPr lang="zh-CN" altLang="en-US" dirty="0"/>
              <a:t>增加协作者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6049" y="2814968"/>
            <a:ext cx="8759903" cy="390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9797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152400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7793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创建版本库</a:t>
            </a:r>
            <a:endParaRPr lang="zh-CN" altLang="en-US" sz="2000" dirty="0">
              <a:cs typeface="Arial Unicode MS" panose="020B0604020202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en-US" altLang="zh-CN" dirty="0" err="1"/>
              <a:t>Git</a:t>
            </a:r>
            <a:r>
              <a:rPr lang="en-US" altLang="zh-CN" dirty="0"/>
              <a:t> </a:t>
            </a:r>
            <a:r>
              <a:rPr lang="zh-CN" altLang="en-US" dirty="0"/>
              <a:t>操作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Git</a:t>
            </a:r>
            <a:r>
              <a:rPr lang="en-US" altLang="zh-CN" dirty="0"/>
              <a:t> </a:t>
            </a:r>
            <a:r>
              <a:rPr lang="zh-CN" altLang="en-US" dirty="0"/>
              <a:t>常用命令</a:t>
            </a:r>
          </a:p>
          <a:p>
            <a:pPr lvl="1"/>
            <a:r>
              <a:rPr lang="zh-CN" altLang="en-US" dirty="0"/>
              <a:t>设置用户名</a:t>
            </a:r>
          </a:p>
          <a:p>
            <a:pPr marL="457200" lvl="1" indent="0"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git</a:t>
            </a:r>
            <a:r>
              <a:rPr lang="en-US" altLang="zh-CN" dirty="0"/>
              <a:t> </a:t>
            </a:r>
            <a:r>
              <a:rPr lang="en-US" altLang="zh-CN" dirty="0" err="1"/>
              <a:t>config</a:t>
            </a:r>
            <a:r>
              <a:rPr lang="en-US" altLang="zh-CN" dirty="0"/>
              <a:t> --global user.name “</a:t>
            </a:r>
            <a:r>
              <a:rPr lang="en-US" altLang="zh-CN" dirty="0" err="1"/>
              <a:t>xxxx</a:t>
            </a:r>
            <a:r>
              <a:rPr lang="en-US" altLang="zh-CN" dirty="0"/>
              <a:t>”</a:t>
            </a:r>
          </a:p>
          <a:p>
            <a:pPr lvl="1"/>
            <a:r>
              <a:rPr lang="zh-CN" altLang="en-US" dirty="0"/>
              <a:t>设置用户邮箱</a:t>
            </a:r>
          </a:p>
          <a:p>
            <a:pPr marL="457200" lvl="1" indent="0"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git</a:t>
            </a:r>
            <a:r>
              <a:rPr lang="en-US" altLang="zh-CN" dirty="0"/>
              <a:t> </a:t>
            </a:r>
            <a:r>
              <a:rPr lang="en-US" altLang="zh-CN" dirty="0" err="1"/>
              <a:t>config</a:t>
            </a:r>
            <a:r>
              <a:rPr lang="en-US" altLang="zh-CN" dirty="0"/>
              <a:t> --global </a:t>
            </a:r>
            <a:r>
              <a:rPr lang="en-US" altLang="zh-CN" dirty="0" err="1"/>
              <a:t>user.email</a:t>
            </a:r>
            <a:r>
              <a:rPr lang="en-US" altLang="zh-CN" dirty="0"/>
              <a:t> “**@xxx.com”</a:t>
            </a:r>
          </a:p>
          <a:p>
            <a:pPr lvl="1"/>
            <a:r>
              <a:rPr lang="zh-CN" altLang="en-US" dirty="0"/>
              <a:t>查看设置</a:t>
            </a:r>
          </a:p>
          <a:p>
            <a:pPr marL="457200" lvl="1" indent="0"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git</a:t>
            </a:r>
            <a:r>
              <a:rPr lang="en-US" altLang="zh-CN" dirty="0"/>
              <a:t> </a:t>
            </a:r>
            <a:r>
              <a:rPr lang="en-US" altLang="zh-CN" dirty="0" err="1"/>
              <a:t>config</a:t>
            </a:r>
            <a:r>
              <a:rPr lang="en-US" altLang="zh-CN" dirty="0"/>
              <a:t> --list</a:t>
            </a:r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43869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1524000" y="447675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7793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>
                <a:cs typeface="Arial Unicode MS" panose="020B0604020202020204" pitchFamily="34" charset="-122"/>
              </a:rPr>
              <a:t>创建版本库</a:t>
            </a:r>
            <a:endParaRPr lang="zh-CN" altLang="en-US" dirty="0">
              <a:solidFill>
                <a:schemeClr val="bg2"/>
              </a:solidFill>
              <a:cs typeface="Arial Unicode MS" panose="020B0604020202020204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err="1">
                <a:cs typeface="Arial Unicode MS" panose="020B0604020202020204" pitchFamily="34" charset="-122"/>
              </a:rPr>
              <a:t>Git</a:t>
            </a:r>
            <a:r>
              <a:rPr lang="en-US" altLang="zh-CN" dirty="0">
                <a:cs typeface="Arial Unicode MS" panose="020B0604020202020204" pitchFamily="34" charset="-122"/>
              </a:rPr>
              <a:t> </a:t>
            </a:r>
            <a:r>
              <a:rPr lang="zh-CN" altLang="en-US" dirty="0">
                <a:cs typeface="Arial Unicode MS" panose="020B0604020202020204" pitchFamily="34" charset="-122"/>
              </a:rPr>
              <a:t>本地操作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1</a:t>
            </a:r>
            <a:r>
              <a:rPr lang="zh-CN" altLang="en-US" dirty="0"/>
              <a:t>）初始化一个新的 </a:t>
            </a:r>
            <a:r>
              <a:rPr lang="en-US" altLang="zh-CN" dirty="0" err="1"/>
              <a:t>Git</a:t>
            </a:r>
            <a:r>
              <a:rPr lang="en-US" altLang="zh-CN" dirty="0"/>
              <a:t> </a:t>
            </a:r>
            <a:r>
              <a:rPr lang="zh-CN" altLang="en-US" dirty="0"/>
              <a:t>仓库</a:t>
            </a:r>
            <a:endParaRPr lang="en-US" altLang="zh-CN" dirty="0"/>
          </a:p>
          <a:p>
            <a:pPr lvl="1"/>
            <a:r>
              <a:rPr lang="zh-CN" altLang="en-US" dirty="0"/>
              <a:t> 创建一个文件夹（或使用已有的文件夹） </a:t>
            </a:r>
          </a:p>
          <a:p>
            <a:pPr marL="457200" lvl="1" indent="0"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mkdir</a:t>
            </a:r>
            <a:r>
              <a:rPr lang="en-US" altLang="zh-CN" dirty="0"/>
              <a:t> demo    </a:t>
            </a:r>
          </a:p>
          <a:p>
            <a:pPr lvl="1"/>
            <a:r>
              <a:rPr lang="en-US" altLang="zh-CN" dirty="0"/>
              <a:t>  </a:t>
            </a:r>
            <a:r>
              <a:rPr lang="zh-CN" altLang="en-US" dirty="0"/>
              <a:t>进入刚创建的文件夹内初始化 </a:t>
            </a:r>
            <a:r>
              <a:rPr lang="en-US" altLang="zh-CN" dirty="0" err="1"/>
              <a:t>Git</a:t>
            </a:r>
            <a:r>
              <a:rPr lang="zh-CN" altLang="en-US" dirty="0"/>
              <a:t>，创建 </a:t>
            </a:r>
            <a:r>
              <a:rPr lang="en-US" altLang="zh-CN" dirty="0" err="1"/>
              <a:t>Git</a:t>
            </a:r>
            <a:r>
              <a:rPr lang="en-US" altLang="zh-CN" dirty="0"/>
              <a:t> </a:t>
            </a:r>
            <a:r>
              <a:rPr lang="zh-CN" altLang="en-US" dirty="0"/>
              <a:t>仓库</a:t>
            </a:r>
          </a:p>
          <a:p>
            <a:pPr marL="457200" lvl="1" indent="0">
              <a:buNone/>
            </a:pPr>
            <a:r>
              <a:rPr lang="en-US" altLang="zh-CN" dirty="0"/>
              <a:t>	cd demo</a:t>
            </a:r>
          </a:p>
          <a:p>
            <a:pPr marL="457200" lvl="1" indent="0"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git</a:t>
            </a:r>
            <a:r>
              <a:rPr lang="en-US" altLang="zh-CN" dirty="0"/>
              <a:t> </a:t>
            </a:r>
            <a:r>
              <a:rPr lang="en-US" altLang="zh-CN" dirty="0" err="1"/>
              <a:t>init</a:t>
            </a:r>
            <a:endParaRPr lang="zh-CN" altLang="en-US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1524000" y="447675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7793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>
                <a:cs typeface="Arial Unicode MS" panose="020B0604020202020204" pitchFamily="34" charset="-122"/>
              </a:rPr>
              <a:t>创建版本库</a:t>
            </a:r>
            <a:endParaRPr lang="zh-CN" altLang="en-US" dirty="0">
              <a:solidFill>
                <a:schemeClr val="bg2"/>
              </a:solidFill>
              <a:cs typeface="Arial Unicode MS" panose="020B0604020202020204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err="1">
                <a:cs typeface="Arial Unicode MS" panose="020B0604020202020204" pitchFamily="34" charset="-122"/>
              </a:rPr>
              <a:t>Git</a:t>
            </a:r>
            <a:r>
              <a:rPr lang="en-US" altLang="zh-CN" dirty="0">
                <a:cs typeface="Arial Unicode MS" panose="020B0604020202020204" pitchFamily="34" charset="-122"/>
              </a:rPr>
              <a:t> </a:t>
            </a:r>
            <a:r>
              <a:rPr lang="zh-CN" altLang="en-US" dirty="0">
                <a:cs typeface="Arial Unicode MS" panose="020B0604020202020204" pitchFamily="34" charset="-122"/>
              </a:rPr>
              <a:t>本地操作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2</a:t>
            </a:r>
            <a:r>
              <a:rPr lang="zh-CN" altLang="en-US" dirty="0"/>
              <a:t>）克隆远程 </a:t>
            </a:r>
            <a:r>
              <a:rPr lang="en-US" altLang="zh-CN" dirty="0"/>
              <a:t>Git </a:t>
            </a:r>
            <a:r>
              <a:rPr lang="zh-CN" altLang="en-US" dirty="0"/>
              <a:t>仓库（假设设远程仓库地址为：</a:t>
            </a:r>
            <a:r>
              <a:rPr lang="zh-CN" altLang="zh-CN" dirty="0"/>
              <a:t>http://github.com/</a:t>
            </a:r>
            <a:r>
              <a:rPr lang="en-US" altLang="zh-CN" dirty="0"/>
              <a:t>program</a:t>
            </a:r>
            <a:r>
              <a:rPr lang="zh-CN" altLang="zh-CN" dirty="0"/>
              <a:t>/</a:t>
            </a:r>
            <a:r>
              <a:rPr lang="en-US" altLang="zh-CN" dirty="0"/>
              <a:t>program</a:t>
            </a:r>
            <a:r>
              <a:rPr lang="zh-CN" altLang="zh-CN" dirty="0"/>
              <a:t>.git</a:t>
            </a:r>
            <a:r>
              <a:rPr lang="zh-CN" altLang="en-US" dirty="0"/>
              <a:t>）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/>
              <a:t>git </a:t>
            </a:r>
            <a:r>
              <a:rPr lang="en-US" altLang="zh-CN" dirty="0"/>
              <a:t>clone </a:t>
            </a:r>
            <a:r>
              <a:rPr lang="zh-CN" altLang="zh-CN" dirty="0"/>
              <a:t>http://github.com/</a:t>
            </a:r>
            <a:r>
              <a:rPr lang="en-US" altLang="zh-CN" dirty="0"/>
              <a:t>program</a:t>
            </a:r>
            <a:r>
              <a:rPr lang="zh-CN" altLang="zh-CN" dirty="0"/>
              <a:t>/</a:t>
            </a:r>
            <a:r>
              <a:rPr lang="en-US" altLang="zh-CN" dirty="0"/>
              <a:t>program</a:t>
            </a:r>
            <a:r>
              <a:rPr lang="zh-CN" altLang="zh-CN" dirty="0"/>
              <a:t>.git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374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152400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7793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z="3200" dirty="0">
                <a:cs typeface="Arial Unicode MS" panose="020B0604020202020204" pitchFamily="34" charset="-122"/>
              </a:rPr>
              <a:t>版本控制系统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版本控制系统功能</a:t>
            </a:r>
            <a:endParaRPr lang="en-US" altLang="zh-CN" dirty="0"/>
          </a:p>
          <a:p>
            <a:pPr lvl="1"/>
            <a:r>
              <a:rPr lang="zh-CN" altLang="en-US" dirty="0"/>
              <a:t> 记录文件的所有历史变化     </a:t>
            </a:r>
          </a:p>
          <a:p>
            <a:pPr lvl="1"/>
            <a:r>
              <a:rPr lang="zh-CN" altLang="en-US" dirty="0"/>
              <a:t>  随时恢复到任何一个历史状态</a:t>
            </a:r>
          </a:p>
          <a:p>
            <a:pPr lvl="1"/>
            <a:r>
              <a:rPr lang="zh-CN" altLang="en-US" dirty="0"/>
              <a:t>  多人协作开发或修改</a:t>
            </a:r>
          </a:p>
          <a:p>
            <a:pPr lvl="1"/>
            <a:r>
              <a:rPr lang="zh-CN" altLang="en-US" dirty="0"/>
              <a:t>  错误恢复</a:t>
            </a:r>
          </a:p>
          <a:p>
            <a:pPr lvl="1"/>
            <a:r>
              <a:rPr lang="zh-CN" altLang="en-US" dirty="0"/>
              <a:t>  多功能并行开发（分支）</a:t>
            </a:r>
          </a:p>
        </p:txBody>
      </p:sp>
    </p:spTree>
    <p:extLst>
      <p:ext uri="{BB962C8B-B14F-4D97-AF65-F5344CB8AC3E}">
        <p14:creationId xmlns:p14="http://schemas.microsoft.com/office/powerpoint/2010/main" val="12256058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0"/>
          <p:cNvSpPr>
            <a:spLocks noChangeArrowheads="1"/>
          </p:cNvSpPr>
          <p:nvPr/>
        </p:nvSpPr>
        <p:spPr bwMode="auto">
          <a:xfrm>
            <a:off x="152400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3" name="Rounded Rectangular Callout 105"/>
          <p:cNvSpPr>
            <a:spLocks noChangeAspect="1"/>
          </p:cNvSpPr>
          <p:nvPr/>
        </p:nvSpPr>
        <p:spPr bwMode="auto">
          <a:xfrm>
            <a:off x="1535114" y="4941888"/>
            <a:ext cx="611187" cy="628650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4" name="Rounded Rectangular Callout 119"/>
          <p:cNvSpPr>
            <a:spLocks noChangeAspect="1"/>
          </p:cNvSpPr>
          <p:nvPr/>
        </p:nvSpPr>
        <p:spPr bwMode="auto">
          <a:xfrm>
            <a:off x="1679576" y="2698751"/>
            <a:ext cx="466725" cy="479425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5" name="Rounded Rectangular Callout 120"/>
          <p:cNvSpPr>
            <a:spLocks noChangeAspect="1"/>
          </p:cNvSpPr>
          <p:nvPr/>
        </p:nvSpPr>
        <p:spPr bwMode="auto">
          <a:xfrm>
            <a:off x="1998664" y="3167064"/>
            <a:ext cx="458787" cy="471487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6" name="Rounded Rectangular Callout 121"/>
          <p:cNvSpPr>
            <a:spLocks noChangeAspect="1"/>
          </p:cNvSpPr>
          <p:nvPr/>
        </p:nvSpPr>
        <p:spPr bwMode="auto">
          <a:xfrm>
            <a:off x="1793876" y="3382963"/>
            <a:ext cx="352425" cy="360362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7" name="Rounded Rectangular Callout 123"/>
          <p:cNvSpPr>
            <a:spLocks noChangeAspect="1"/>
          </p:cNvSpPr>
          <p:nvPr/>
        </p:nvSpPr>
        <p:spPr bwMode="auto">
          <a:xfrm>
            <a:off x="2163763" y="3333751"/>
            <a:ext cx="608012" cy="625475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8" name="Rounded Rectangular Callout 124"/>
          <p:cNvSpPr>
            <a:spLocks noChangeAspect="1"/>
          </p:cNvSpPr>
          <p:nvPr/>
        </p:nvSpPr>
        <p:spPr bwMode="auto">
          <a:xfrm>
            <a:off x="1524001" y="3479801"/>
            <a:ext cx="671513" cy="849313"/>
          </a:xfrm>
          <a:prstGeom prst="wedgeRoundRectCallout">
            <a:avLst>
              <a:gd name="adj1" fmla="val -6824"/>
              <a:gd name="adj2" fmla="val 62176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9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2209800" y="654051"/>
            <a:ext cx="7124700" cy="815975"/>
          </a:xfrm>
          <a:prstGeom prst="rect">
            <a:avLst/>
          </a:prstGeom>
        </p:spPr>
        <p:txBody>
          <a:bodyPr/>
          <a:lstStyle/>
          <a:p>
            <a:pPr algn="ctr" eaLnBrk="1" hangingPunct="1"/>
            <a:r>
              <a:rPr lang="zh-CN" altLang="en-US" sz="5400">
                <a:solidFill>
                  <a:srgbClr val="ED5E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目  录</a:t>
            </a:r>
            <a:endParaRPr lang="zh-CN" altLang="zh-CN" sz="540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130" name="Content Placeholder 12"/>
          <p:cNvSpPr txBox="1">
            <a:spLocks noChangeArrowheads="1"/>
          </p:cNvSpPr>
          <p:nvPr/>
        </p:nvSpPr>
        <p:spPr bwMode="auto">
          <a:xfrm>
            <a:off x="2851151" y="1678306"/>
            <a:ext cx="7515225" cy="4601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版本控制系统介绍</a:t>
            </a:r>
            <a:endParaRPr lang="en-US" altLang="zh-CN" sz="2400" dirty="0">
              <a:solidFill>
                <a:schemeClr val="bg2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Git </a:t>
            </a: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与 </a:t>
            </a:r>
            <a:r>
              <a:rPr lang="en-US" altLang="zh-CN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GitHub </a:t>
            </a: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简介</a:t>
            </a:r>
            <a:endParaRPr lang="en-US" altLang="zh-CN" sz="2400" dirty="0">
              <a:solidFill>
                <a:schemeClr val="bg2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Git</a:t>
            </a: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账户注册与管理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工作区、暂存区、远程区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创建版本库</a:t>
            </a:r>
            <a:endParaRPr lang="en-US" altLang="zh-CN" sz="2400" dirty="0">
              <a:solidFill>
                <a:schemeClr val="bg2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修改管理</a:t>
            </a:r>
            <a:endParaRPr lang="zh-CN" altLang="zh-CN" sz="2400" dirty="0">
              <a:solidFill>
                <a:schemeClr val="bg2"/>
              </a:solidFill>
              <a:latin typeface="DFMoW4-B5" charset="-120"/>
              <a:ea typeface="DFMoW4-B5" charset="-120"/>
              <a:cs typeface="Arial Unicode MS" panose="020B0604020202020204" pitchFamily="34" charset="-122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7793038" y="26988"/>
            <a:ext cx="2874962" cy="449262"/>
            <a:chOff x="5537631" y="26646"/>
            <a:chExt cx="3610350" cy="616932"/>
          </a:xfrm>
        </p:grpSpPr>
        <p:pic>
          <p:nvPicPr>
            <p:cNvPr id="5132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3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1524000" y="447675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7793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>
                <a:cs typeface="Arial Unicode MS" panose="020B0604020202020204" pitchFamily="34" charset="-122"/>
              </a:rPr>
              <a:t>创建版本库</a:t>
            </a:r>
            <a:endParaRPr lang="zh-CN" altLang="en-US" dirty="0">
              <a:solidFill>
                <a:schemeClr val="bg2"/>
              </a:solidFill>
              <a:cs typeface="Arial Unicode MS" panose="020B0604020202020204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981200" y="1502291"/>
            <a:ext cx="8229600" cy="4111625"/>
          </a:xfrm>
        </p:spPr>
        <p:txBody>
          <a:bodyPr/>
          <a:lstStyle/>
          <a:p>
            <a:r>
              <a:rPr lang="en-US" altLang="zh-CN" dirty="0" err="1"/>
              <a:t>Git</a:t>
            </a:r>
            <a:r>
              <a:rPr lang="zh-CN" altLang="en-US" dirty="0"/>
              <a:t>修改操作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1</a:t>
            </a:r>
            <a:r>
              <a:rPr lang="zh-CN" altLang="en-US" dirty="0"/>
              <a:t>）在本地工作区修改或新增文件</a:t>
            </a:r>
            <a:r>
              <a:rPr lang="en-US" altLang="zh-CN" dirty="0"/>
              <a:t>/</a:t>
            </a:r>
            <a:r>
              <a:rPr lang="zh-CN" altLang="en-US" dirty="0"/>
              <a:t>目录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2</a:t>
            </a:r>
            <a:r>
              <a:rPr lang="zh-CN" altLang="en-US" dirty="0"/>
              <a:t>）空白处右键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en-US" altLang="zh-CN" dirty="0" err="1">
                <a:sym typeface="Wingdings" panose="05000000000000000000" pitchFamily="2" charset="2"/>
              </a:rPr>
              <a:t>Git</a:t>
            </a:r>
            <a:r>
              <a:rPr lang="en-US" altLang="zh-CN" dirty="0">
                <a:sym typeface="Wingdings" panose="05000000000000000000" pitchFamily="2" charset="2"/>
              </a:rPr>
              <a:t> Bash Here</a:t>
            </a:r>
          </a:p>
          <a:p>
            <a:pPr marL="457200" lvl="1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3</a:t>
            </a:r>
            <a:r>
              <a:rPr lang="zh-CN" altLang="en-US" dirty="0">
                <a:sym typeface="Wingdings" panose="05000000000000000000" pitchFamily="2" charset="2"/>
              </a:rPr>
              <a:t>）添加新增加</a:t>
            </a:r>
            <a:r>
              <a:rPr lang="en-US" altLang="zh-CN" dirty="0">
                <a:sym typeface="Wingdings" panose="05000000000000000000" pitchFamily="2" charset="2"/>
              </a:rPr>
              <a:t>/</a:t>
            </a:r>
            <a:r>
              <a:rPr lang="zh-CN" altLang="en-US" dirty="0">
                <a:sym typeface="Wingdings" panose="05000000000000000000" pitchFamily="2" charset="2"/>
              </a:rPr>
              <a:t>修改的所有内容</a:t>
            </a:r>
            <a:endParaRPr lang="en-US" altLang="zh-CN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	</a:t>
            </a:r>
            <a:r>
              <a:rPr lang="en-US" altLang="zh-CN" dirty="0" err="1">
                <a:sym typeface="Wingdings" panose="05000000000000000000" pitchFamily="2" charset="2"/>
              </a:rPr>
              <a:t>git</a:t>
            </a:r>
            <a:r>
              <a:rPr lang="en-US" altLang="zh-CN" dirty="0">
                <a:sym typeface="Wingdings" panose="05000000000000000000" pitchFamily="2" charset="2"/>
              </a:rPr>
              <a:t> add *</a:t>
            </a:r>
          </a:p>
          <a:p>
            <a:pPr marL="457200" lvl="1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4</a:t>
            </a:r>
            <a:r>
              <a:rPr lang="zh-CN" altLang="en-US" dirty="0">
                <a:sym typeface="Wingdings" panose="05000000000000000000" pitchFamily="2" charset="2"/>
              </a:rPr>
              <a:t>）提交到本地仓库</a:t>
            </a:r>
            <a:endParaRPr lang="en-US" altLang="zh-CN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	</a:t>
            </a:r>
            <a:r>
              <a:rPr lang="en-US" altLang="zh-CN" dirty="0" err="1">
                <a:sym typeface="Wingdings" panose="05000000000000000000" pitchFamily="2" charset="2"/>
              </a:rPr>
              <a:t>git</a:t>
            </a:r>
            <a:r>
              <a:rPr lang="en-US" altLang="zh-CN" dirty="0">
                <a:sym typeface="Wingdings" panose="05000000000000000000" pitchFamily="2" charset="2"/>
              </a:rPr>
              <a:t> commit -m "</a:t>
            </a:r>
            <a:r>
              <a:rPr lang="zh-CN" altLang="en-US" dirty="0">
                <a:sym typeface="Wingdings" panose="05000000000000000000" pitchFamily="2" charset="2"/>
              </a:rPr>
              <a:t>新增文件</a:t>
            </a:r>
            <a:r>
              <a:rPr lang="en-US" altLang="zh-CN" dirty="0">
                <a:sym typeface="Wingdings" panose="05000000000000000000" pitchFamily="2" charset="2"/>
              </a:rPr>
              <a:t>“</a:t>
            </a:r>
          </a:p>
          <a:p>
            <a:pPr marL="457200" lvl="1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5</a:t>
            </a:r>
            <a:r>
              <a:rPr lang="zh-CN" altLang="en-US" dirty="0">
                <a:sym typeface="Wingdings" panose="05000000000000000000" pitchFamily="2" charset="2"/>
              </a:rPr>
              <a:t>）提交到远程仓库</a:t>
            </a:r>
            <a:endParaRPr lang="en-US" altLang="zh-CN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	</a:t>
            </a:r>
            <a:r>
              <a:rPr lang="en-US" altLang="zh-CN" dirty="0" err="1">
                <a:sym typeface="Wingdings" panose="05000000000000000000" pitchFamily="2" charset="2"/>
              </a:rPr>
              <a:t>git</a:t>
            </a:r>
            <a:r>
              <a:rPr lang="en-US" altLang="zh-CN" dirty="0">
                <a:sym typeface="Wingdings" panose="05000000000000000000" pitchFamily="2" charset="2"/>
              </a:rPr>
              <a:t> push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3805" y="1345091"/>
            <a:ext cx="1568531" cy="201305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6258" y="2234871"/>
            <a:ext cx="2470277" cy="379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95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0"/>
          <p:cNvSpPr>
            <a:spLocks noChangeArrowheads="1"/>
          </p:cNvSpPr>
          <p:nvPr/>
        </p:nvSpPr>
        <p:spPr bwMode="auto">
          <a:xfrm>
            <a:off x="152400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3" name="Rounded Rectangular Callout 105"/>
          <p:cNvSpPr>
            <a:spLocks noChangeAspect="1"/>
          </p:cNvSpPr>
          <p:nvPr/>
        </p:nvSpPr>
        <p:spPr bwMode="auto">
          <a:xfrm>
            <a:off x="1535114" y="4941888"/>
            <a:ext cx="611187" cy="628650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4" name="Rounded Rectangular Callout 119"/>
          <p:cNvSpPr>
            <a:spLocks noChangeAspect="1"/>
          </p:cNvSpPr>
          <p:nvPr/>
        </p:nvSpPr>
        <p:spPr bwMode="auto">
          <a:xfrm>
            <a:off x="1679576" y="2698751"/>
            <a:ext cx="466725" cy="479425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5" name="Rounded Rectangular Callout 120"/>
          <p:cNvSpPr>
            <a:spLocks noChangeAspect="1"/>
          </p:cNvSpPr>
          <p:nvPr/>
        </p:nvSpPr>
        <p:spPr bwMode="auto">
          <a:xfrm>
            <a:off x="1998664" y="3167064"/>
            <a:ext cx="458787" cy="471487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6" name="Rounded Rectangular Callout 121"/>
          <p:cNvSpPr>
            <a:spLocks noChangeAspect="1"/>
          </p:cNvSpPr>
          <p:nvPr/>
        </p:nvSpPr>
        <p:spPr bwMode="auto">
          <a:xfrm>
            <a:off x="1793876" y="3382963"/>
            <a:ext cx="352425" cy="360362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635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7" name="Rounded Rectangular Callout 123"/>
          <p:cNvSpPr>
            <a:spLocks noChangeAspect="1"/>
          </p:cNvSpPr>
          <p:nvPr/>
        </p:nvSpPr>
        <p:spPr bwMode="auto">
          <a:xfrm>
            <a:off x="2163763" y="3333751"/>
            <a:ext cx="608012" cy="625475"/>
          </a:xfrm>
          <a:prstGeom prst="wedgeRoundRectCallout">
            <a:avLst>
              <a:gd name="adj1" fmla="val -19995"/>
              <a:gd name="adj2" fmla="val 65000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8" name="Rounded Rectangular Callout 124"/>
          <p:cNvSpPr>
            <a:spLocks noChangeAspect="1"/>
          </p:cNvSpPr>
          <p:nvPr/>
        </p:nvSpPr>
        <p:spPr bwMode="auto">
          <a:xfrm>
            <a:off x="1524001" y="3479801"/>
            <a:ext cx="671513" cy="849313"/>
          </a:xfrm>
          <a:prstGeom prst="wedgeRoundRectCallout">
            <a:avLst>
              <a:gd name="adj1" fmla="val -6824"/>
              <a:gd name="adj2" fmla="val 62176"/>
              <a:gd name="adj3" fmla="val 16667"/>
            </a:avLst>
          </a:prstGeom>
          <a:solidFill>
            <a:srgbClr val="FFE181">
              <a:alpha val="5098"/>
            </a:srgbClr>
          </a:solidFill>
          <a:ln w="12700" cap="rnd">
            <a:solidFill>
              <a:srgbClr val="F5D3A1"/>
            </a:solidFill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9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2209800" y="654051"/>
            <a:ext cx="7124700" cy="815975"/>
          </a:xfrm>
          <a:prstGeom prst="rect">
            <a:avLst/>
          </a:prstGeom>
        </p:spPr>
        <p:txBody>
          <a:bodyPr/>
          <a:lstStyle/>
          <a:p>
            <a:pPr algn="ctr" eaLnBrk="1" hangingPunct="1"/>
            <a:r>
              <a:rPr lang="zh-CN" altLang="en-US" sz="5400">
                <a:solidFill>
                  <a:srgbClr val="ED5E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目  录</a:t>
            </a:r>
            <a:endParaRPr lang="zh-CN" altLang="zh-CN" sz="540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130" name="Content Placeholder 12"/>
          <p:cNvSpPr txBox="1">
            <a:spLocks noChangeArrowheads="1"/>
          </p:cNvSpPr>
          <p:nvPr/>
        </p:nvSpPr>
        <p:spPr bwMode="auto">
          <a:xfrm>
            <a:off x="2851151" y="1678306"/>
            <a:ext cx="7515225" cy="4601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版本控制系统介绍</a:t>
            </a:r>
            <a:endParaRPr lang="en-US" altLang="zh-CN" sz="2400" dirty="0">
              <a:solidFill>
                <a:schemeClr val="bg2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Git </a:t>
            </a: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与 </a:t>
            </a:r>
            <a:r>
              <a:rPr lang="en-US" altLang="zh-CN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GitHub </a:t>
            </a: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简介</a:t>
            </a:r>
            <a:endParaRPr lang="en-US" altLang="zh-CN" sz="2400" dirty="0">
              <a:solidFill>
                <a:schemeClr val="bg2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en-US" altLang="zh-CN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Git</a:t>
            </a: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账户注册与管理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工作区、暂存区、远程区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创建版本库</a:t>
            </a:r>
            <a:endParaRPr lang="en-US" altLang="zh-CN" sz="2400" dirty="0">
              <a:solidFill>
                <a:schemeClr val="bg2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修改管理</a:t>
            </a:r>
            <a:endParaRPr lang="en-US" altLang="zh-CN" sz="2400" dirty="0">
              <a:solidFill>
                <a:schemeClr val="bg2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Arial Unicode MS" panose="020B0604020202020204" pitchFamily="34" charset="-122"/>
              <a:sym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D23B07"/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Arial Unicode MS" panose="020B0604020202020204" pitchFamily="34" charset="-122"/>
                <a:sym typeface="Calibri" panose="020F0502020204030204" pitchFamily="34" charset="0"/>
              </a:rPr>
              <a:t>冲突管理</a:t>
            </a:r>
            <a:endParaRPr lang="zh-CN" altLang="zh-CN" sz="2400" dirty="0">
              <a:solidFill>
                <a:schemeClr val="bg2"/>
              </a:solidFill>
              <a:latin typeface="DFMoW4-B5" charset="-120"/>
              <a:ea typeface="DFMoW4-B5" charset="-120"/>
              <a:cs typeface="Arial Unicode MS" panose="020B0604020202020204" pitchFamily="34" charset="-122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7793038" y="26988"/>
            <a:ext cx="2874962" cy="449262"/>
            <a:chOff x="5537631" y="26646"/>
            <a:chExt cx="3610350" cy="616932"/>
          </a:xfrm>
        </p:grpSpPr>
        <p:pic>
          <p:nvPicPr>
            <p:cNvPr id="5132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3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755123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72"/>
          <p:cNvGrpSpPr/>
          <p:nvPr/>
        </p:nvGrpSpPr>
        <p:grpSpPr bwMode="auto">
          <a:xfrm>
            <a:off x="7793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>
                <a:cs typeface="Arial Unicode MS" panose="020B0604020202020204" pitchFamily="34" charset="-122"/>
              </a:rPr>
              <a:t>冲突的产生</a:t>
            </a:r>
            <a:endParaRPr lang="zh-CN" altLang="en-US" dirty="0">
              <a:solidFill>
                <a:schemeClr val="bg2"/>
              </a:solidFill>
              <a:cs typeface="Arial Unicode MS" panose="020B0604020202020204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981200" y="1502291"/>
            <a:ext cx="8229600" cy="4111625"/>
          </a:xfrm>
        </p:spPr>
        <p:txBody>
          <a:bodyPr/>
          <a:lstStyle/>
          <a:p>
            <a:r>
              <a:rPr lang="zh-CN" altLang="en-US" dirty="0"/>
              <a:t>本质</a:t>
            </a:r>
            <a:endParaRPr lang="en-US" altLang="zh-CN" dirty="0"/>
          </a:p>
          <a:p>
            <a:pPr lvl="1"/>
            <a:r>
              <a:rPr lang="en-US" altLang="zh-CN" dirty="0"/>
              <a:t>merge </a:t>
            </a:r>
            <a:r>
              <a:rPr lang="zh-CN" altLang="en-US" dirty="0"/>
              <a:t>和 </a:t>
            </a:r>
            <a:r>
              <a:rPr lang="en-US" altLang="zh-CN" dirty="0"/>
              <a:t>patch</a:t>
            </a:r>
            <a:r>
              <a:rPr lang="zh-CN" altLang="en-US" dirty="0"/>
              <a:t>时产生冲突</a:t>
            </a:r>
            <a:endParaRPr lang="en-US" altLang="zh-CN" dirty="0"/>
          </a:p>
          <a:p>
            <a:r>
              <a:rPr lang="zh-CN" altLang="en-US" dirty="0"/>
              <a:t>冲突的类型</a:t>
            </a:r>
            <a:endParaRPr lang="en-US" altLang="zh-CN" dirty="0"/>
          </a:p>
          <a:p>
            <a:pPr lvl="1"/>
            <a:r>
              <a:rPr lang="zh-CN" altLang="en-US" dirty="0"/>
              <a:t>逻辑冲突</a:t>
            </a:r>
            <a:endParaRPr lang="en-US" altLang="zh-CN" dirty="0"/>
          </a:p>
          <a:p>
            <a:pPr lvl="1"/>
            <a:r>
              <a:rPr lang="zh-CN" altLang="en-US" dirty="0"/>
              <a:t>内容冲突</a:t>
            </a:r>
            <a:endParaRPr lang="en-US" altLang="zh-CN" dirty="0"/>
          </a:p>
          <a:p>
            <a:pPr lvl="1"/>
            <a:r>
              <a:rPr lang="zh-CN" altLang="en-US" dirty="0"/>
              <a:t>树冲突</a:t>
            </a:r>
          </a:p>
        </p:txBody>
      </p:sp>
    </p:spTree>
    <p:extLst>
      <p:ext uri="{BB962C8B-B14F-4D97-AF65-F5344CB8AC3E}">
        <p14:creationId xmlns:p14="http://schemas.microsoft.com/office/powerpoint/2010/main" val="9258385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72"/>
          <p:cNvGrpSpPr/>
          <p:nvPr/>
        </p:nvGrpSpPr>
        <p:grpSpPr bwMode="auto">
          <a:xfrm>
            <a:off x="7793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>
                <a:cs typeface="Arial Unicode MS" panose="020B0604020202020204" pitchFamily="34" charset="-122"/>
              </a:rPr>
              <a:t>冲突的解决</a:t>
            </a:r>
            <a:endParaRPr lang="zh-CN" altLang="en-US" dirty="0">
              <a:solidFill>
                <a:schemeClr val="bg2"/>
              </a:solidFill>
              <a:cs typeface="Arial Unicode MS" panose="020B0604020202020204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981200" y="1502291"/>
            <a:ext cx="8229600" cy="4111625"/>
          </a:xfrm>
        </p:spPr>
        <p:txBody>
          <a:bodyPr/>
          <a:lstStyle/>
          <a:p>
            <a:r>
              <a:rPr lang="zh-CN" altLang="en-US" dirty="0"/>
              <a:t>发现冲突</a:t>
            </a:r>
          </a:p>
          <a:p>
            <a:pPr lvl="1"/>
            <a:r>
              <a:rPr lang="zh-CN" altLang="en-US" dirty="0"/>
              <a:t>一般来讲，出现冲突时都会有“</a:t>
            </a:r>
            <a:r>
              <a:rPr lang="en-US" altLang="zh-CN" dirty="0"/>
              <a:t>CONFLICT”</a:t>
            </a:r>
            <a:r>
              <a:rPr lang="zh-CN" altLang="en-US" dirty="0"/>
              <a:t>字样</a:t>
            </a:r>
            <a:endParaRPr lang="en-US" altLang="zh-CN" dirty="0"/>
          </a:p>
          <a:p>
            <a:r>
              <a:rPr lang="zh-CN" altLang="en-US" dirty="0"/>
              <a:t>冲突解决的一般过程</a:t>
            </a:r>
          </a:p>
          <a:p>
            <a:pPr lvl="1"/>
            <a:r>
              <a:rPr lang="en-US" altLang="zh-CN" dirty="0"/>
              <a:t>merge/patch</a:t>
            </a:r>
            <a:r>
              <a:rPr lang="zh-CN" altLang="en-US" dirty="0"/>
              <a:t>的冲突解决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先编辑冲突，然后</a:t>
            </a:r>
            <a:r>
              <a:rPr lang="en-US" altLang="zh-CN" dirty="0" err="1"/>
              <a:t>git</a:t>
            </a:r>
            <a:r>
              <a:rPr lang="en-US" altLang="zh-CN" dirty="0"/>
              <a:t> commit</a:t>
            </a:r>
            <a:r>
              <a:rPr lang="zh-CN" altLang="en-US" dirty="0"/>
              <a:t>提交</a:t>
            </a:r>
            <a:endParaRPr lang="en-US" altLang="zh-CN" dirty="0"/>
          </a:p>
          <a:p>
            <a:pPr lvl="1"/>
            <a:r>
              <a:rPr lang="en-US" altLang="zh-CN" dirty="0"/>
              <a:t>rebase</a:t>
            </a:r>
            <a:r>
              <a:rPr lang="zh-CN" altLang="en-US" dirty="0"/>
              <a:t>的冲突解决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rebase</a:t>
            </a:r>
            <a:r>
              <a:rPr lang="zh-CN" altLang="en-US" dirty="0"/>
              <a:t>的冲突解决过程，就是解决每个应用补丁冲突的过程</a:t>
            </a:r>
          </a:p>
        </p:txBody>
      </p:sp>
    </p:spTree>
    <p:extLst>
      <p:ext uri="{BB962C8B-B14F-4D97-AF65-F5344CB8AC3E}">
        <p14:creationId xmlns:p14="http://schemas.microsoft.com/office/powerpoint/2010/main" val="21056423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72"/>
          <p:cNvGrpSpPr/>
          <p:nvPr/>
        </p:nvGrpSpPr>
        <p:grpSpPr bwMode="auto">
          <a:xfrm>
            <a:off x="7793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dirty="0">
                <a:cs typeface="Arial Unicode MS" panose="020B0604020202020204" pitchFamily="34" charset="-122"/>
              </a:rPr>
              <a:t>冲突的解决</a:t>
            </a:r>
            <a:endParaRPr lang="zh-CN" altLang="en-US" dirty="0">
              <a:solidFill>
                <a:schemeClr val="bg2"/>
              </a:solidFill>
              <a:cs typeface="Arial Unicode MS" panose="020B0604020202020204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981200" y="1502291"/>
            <a:ext cx="8229600" cy="4111625"/>
          </a:xfrm>
        </p:spPr>
        <p:txBody>
          <a:bodyPr/>
          <a:lstStyle/>
          <a:p>
            <a:r>
              <a:rPr lang="zh-CN" altLang="en-US" dirty="0"/>
              <a:t>编辑冲突的方法</a:t>
            </a:r>
            <a:endParaRPr lang="en-US" altLang="zh-CN" dirty="0"/>
          </a:p>
          <a:p>
            <a:pPr lvl="1"/>
            <a:r>
              <a:rPr lang="zh-CN" altLang="en-US" dirty="0"/>
              <a:t>直接编辑冲突文件</a:t>
            </a:r>
            <a:endParaRPr lang="en-US" altLang="zh-CN" dirty="0"/>
          </a:p>
          <a:p>
            <a:pPr lvl="1"/>
            <a:r>
              <a:rPr lang="zh-CN" altLang="en-US" dirty="0"/>
              <a:t>利用图形界面工具解决冲突</a:t>
            </a:r>
          </a:p>
        </p:txBody>
      </p:sp>
    </p:spTree>
    <p:extLst>
      <p:ext uri="{BB962C8B-B14F-4D97-AF65-F5344CB8AC3E}">
        <p14:creationId xmlns:p14="http://schemas.microsoft.com/office/powerpoint/2010/main" val="10929634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29121"/>
            </a:gs>
            <a:gs pos="100000">
              <a:srgbClr val="CE3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2" t="4443" r="22231" b="32346"/>
          <a:stretch>
            <a:fillRect/>
          </a:stretch>
        </p:blipFill>
        <p:spPr bwMode="auto">
          <a:xfrm>
            <a:off x="7113589" y="23813"/>
            <a:ext cx="619125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4" t="66331" r="13905" b="15274"/>
          <a:stretch>
            <a:fillRect/>
          </a:stretch>
        </p:blipFill>
        <p:spPr bwMode="auto">
          <a:xfrm>
            <a:off x="7813675" y="41276"/>
            <a:ext cx="2827338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0"/>
          <p:cNvSpPr>
            <a:spLocks noChangeArrowheads="1"/>
          </p:cNvSpPr>
          <p:nvPr/>
        </p:nvSpPr>
        <p:spPr bwMode="auto">
          <a:xfrm>
            <a:off x="1524000" y="476250"/>
            <a:ext cx="9144000" cy="59626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2570B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" name="组合 72"/>
          <p:cNvGrpSpPr/>
          <p:nvPr/>
        </p:nvGrpSpPr>
        <p:grpSpPr bwMode="auto">
          <a:xfrm>
            <a:off x="7793038" y="26988"/>
            <a:ext cx="2874962" cy="449262"/>
            <a:chOff x="5537631" y="26646"/>
            <a:chExt cx="3610350" cy="616932"/>
          </a:xfrm>
        </p:grpSpPr>
        <p:pic>
          <p:nvPicPr>
            <p:cNvPr id="15367" name="图片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2" t="4443" r="22231" b="32346"/>
            <a:stretch>
              <a:fillRect/>
            </a:stretch>
          </p:blipFill>
          <p:spPr bwMode="auto">
            <a:xfrm>
              <a:off x="5537631" y="26646"/>
              <a:ext cx="637497" cy="614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图片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4" t="66331" r="13905" b="15274"/>
            <a:stretch>
              <a:fillRect/>
            </a:stretch>
          </p:blipFill>
          <p:spPr bwMode="auto">
            <a:xfrm>
              <a:off x="6238241" y="43579"/>
              <a:ext cx="2909740" cy="59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Title 17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zh-CN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版本控制系统</a:t>
            </a:r>
            <a:endParaRPr lang="en-US" altLang="zh-CN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版本控制系统分类</a:t>
            </a:r>
            <a:endParaRPr lang="en-US" altLang="zh-CN" dirty="0"/>
          </a:p>
          <a:p>
            <a:pPr lvl="1"/>
            <a:r>
              <a:rPr lang="zh-CN" altLang="en-US" dirty="0"/>
              <a:t> 本地版本控制系统（</a:t>
            </a:r>
            <a:r>
              <a:rPr lang="en-US" altLang="zh-CN" dirty="0"/>
              <a:t>VCS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  集中式版本控制系统（</a:t>
            </a:r>
            <a:r>
              <a:rPr lang="en-US" altLang="zh-CN" dirty="0"/>
              <a:t>VSS</a:t>
            </a:r>
            <a:r>
              <a:rPr lang="zh-CN" altLang="en-US" dirty="0"/>
              <a:t>、</a:t>
            </a:r>
            <a:r>
              <a:rPr lang="en-US" altLang="zh-CN" dirty="0"/>
              <a:t>VCS</a:t>
            </a:r>
            <a:r>
              <a:rPr lang="zh-CN" altLang="en-US" dirty="0"/>
              <a:t>、</a:t>
            </a:r>
            <a:r>
              <a:rPr lang="en-US" altLang="zh-CN" dirty="0">
                <a:solidFill>
                  <a:srgbClr val="FF0000"/>
                </a:solidFill>
              </a:rPr>
              <a:t>SVN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  </a:t>
            </a:r>
            <a:r>
              <a:rPr lang="zh-CN" altLang="en-US" dirty="0">
                <a:solidFill>
                  <a:srgbClr val="FF0000"/>
                </a:solidFill>
              </a:rPr>
              <a:t>分布式</a:t>
            </a:r>
            <a:r>
              <a:rPr lang="zh-CN" altLang="en-US" dirty="0"/>
              <a:t>版本控制系统（</a:t>
            </a:r>
            <a:r>
              <a:rPr lang="en-US" altLang="zh-CN" dirty="0">
                <a:solidFill>
                  <a:srgbClr val="FF0000"/>
                </a:solidFill>
              </a:rPr>
              <a:t>Git</a:t>
            </a:r>
            <a:r>
              <a:rPr lang="zh-CN" altLang="en-US" dirty="0"/>
              <a:t>）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scs_template">
  <a:themeElements>
    <a:clrScheme name="scs_template 1">
      <a:dk1>
        <a:srgbClr val="000000"/>
      </a:dk1>
      <a:lt1>
        <a:srgbClr val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B6B6B6"/>
      </a:accent3>
      <a:accent4>
        <a:srgbClr val="DADADA"/>
      </a:accent4>
      <a:accent5>
        <a:srgbClr val="B0C4D6"/>
      </a:accent5>
      <a:accent6>
        <a:srgbClr val="96A622"/>
      </a:accent6>
      <a:hlink>
        <a:srgbClr val="F59E00"/>
      </a:hlink>
      <a:folHlink>
        <a:srgbClr val="B2B2B2"/>
      </a:folHlink>
    </a:clrScheme>
    <a:fontScheme name="scs_template">
      <a:majorFont>
        <a:latin typeface="Calibri"/>
        <a:ea typeface=""/>
        <a:cs typeface="Calibri"/>
      </a:majorFont>
      <a:minorFont>
        <a:latin typeface="Calibri"/>
        <a:ea typeface="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scs_template 1">
        <a:dk1>
          <a:srgbClr val="000000"/>
        </a:dk1>
        <a:lt1>
          <a:srgbClr val="FFFFFF"/>
        </a:lt1>
        <a:dk2>
          <a:srgbClr val="5E5E5E"/>
        </a:dk2>
        <a:lt2>
          <a:srgbClr val="DDDDDD"/>
        </a:lt2>
        <a:accent1>
          <a:srgbClr val="418AB3"/>
        </a:accent1>
        <a:accent2>
          <a:srgbClr val="A6B727"/>
        </a:accent2>
        <a:accent3>
          <a:srgbClr val="B6B6B6"/>
        </a:accent3>
        <a:accent4>
          <a:srgbClr val="DADADA"/>
        </a:accent4>
        <a:accent5>
          <a:srgbClr val="B0C4D6"/>
        </a:accent5>
        <a:accent6>
          <a:srgbClr val="96A622"/>
        </a:accent6>
        <a:hlink>
          <a:srgbClr val="F59E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E89117"/>
      </a:dk1>
      <a:lt1>
        <a:srgbClr val="FFFFFF"/>
      </a:lt1>
      <a:dk2>
        <a:srgbClr val="000000"/>
      </a:dk2>
      <a:lt2>
        <a:srgbClr val="FEDD78"/>
      </a:lt2>
      <a:accent1>
        <a:srgbClr val="3399FF"/>
      </a:accent1>
      <a:accent2>
        <a:srgbClr val="C4D73F"/>
      </a:accent2>
      <a:accent3>
        <a:srgbClr val="AAAAAA"/>
      </a:accent3>
      <a:accent4>
        <a:srgbClr val="DADADA"/>
      </a:accent4>
      <a:accent5>
        <a:srgbClr val="ADCAFF"/>
      </a:accent5>
      <a:accent6>
        <a:srgbClr val="B1C338"/>
      </a:accent6>
      <a:hlink>
        <a:srgbClr val="004C99"/>
      </a:hlink>
      <a:folHlink>
        <a:srgbClr val="004C9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1553</TotalTime>
  <Words>2608</Words>
  <Application>Microsoft Office PowerPoint</Application>
  <PresentationFormat>宽屏</PresentationFormat>
  <Paragraphs>406</Paragraphs>
  <Slides>86</Slides>
  <Notes>54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86</vt:i4>
      </vt:variant>
    </vt:vector>
  </HeadingPairs>
  <TitlesOfParts>
    <vt:vector size="97" baseType="lpstr">
      <vt:lpstr>Arial Unicode MS</vt:lpstr>
      <vt:lpstr>DFMoW4-B5</vt:lpstr>
      <vt:lpstr>华文新魏</vt:lpstr>
      <vt:lpstr>宋体</vt:lpstr>
      <vt:lpstr>微软雅黑</vt:lpstr>
      <vt:lpstr>幼圆</vt:lpstr>
      <vt:lpstr>Arial</vt:lpstr>
      <vt:lpstr>Calibri</vt:lpstr>
      <vt:lpstr>Wingdings</vt:lpstr>
      <vt:lpstr>Wingdings 2</vt:lpstr>
      <vt:lpstr>1_scs_template</vt:lpstr>
      <vt:lpstr>Git 与 GitHub</vt:lpstr>
      <vt:lpstr>目  录</vt:lpstr>
      <vt:lpstr>引入</vt:lpstr>
      <vt:lpstr>版本控制系统介绍</vt:lpstr>
      <vt:lpstr>版本控制系统介绍</vt:lpstr>
      <vt:lpstr>版本控制系统介绍</vt:lpstr>
      <vt:lpstr>版本控制系统介绍</vt:lpstr>
      <vt:lpstr>版本控制系统</vt:lpstr>
      <vt:lpstr>版本控制系统</vt:lpstr>
      <vt:lpstr>目  录</vt:lpstr>
      <vt:lpstr>Git（分布式版本管理系统）</vt:lpstr>
      <vt:lpstr>Git（分布式版本管理系统）</vt:lpstr>
      <vt:lpstr>Git（分布式版本管理系统）</vt:lpstr>
      <vt:lpstr>Git（分布式版本管理系统）</vt:lpstr>
      <vt:lpstr>Git（分布式版本管理系统）</vt:lpstr>
      <vt:lpstr>Git（分布式版本管理系统）</vt:lpstr>
      <vt:lpstr>Git（分布式版本管理系统）</vt:lpstr>
      <vt:lpstr>Git（分布式版本管理系统）</vt:lpstr>
      <vt:lpstr>GitHub</vt:lpstr>
      <vt:lpstr>GitHub（官网：https://github.com/）</vt:lpstr>
      <vt:lpstr>目  录</vt:lpstr>
      <vt:lpstr>Git账户注册与管理</vt:lpstr>
      <vt:lpstr>Git账户注册与管理</vt:lpstr>
      <vt:lpstr>Git账户注册与管理</vt:lpstr>
      <vt:lpstr>Git账户注册与管理</vt:lpstr>
      <vt:lpstr>Git账户注册与管理</vt:lpstr>
      <vt:lpstr>Git账户注册与管理</vt:lpstr>
      <vt:lpstr>Git账户注册与管理</vt:lpstr>
      <vt:lpstr>Git账户注册与管理</vt:lpstr>
      <vt:lpstr>Git账户注册与管理</vt:lpstr>
      <vt:lpstr>Git账户注册与管理</vt:lpstr>
      <vt:lpstr>Git账户注册与管理</vt:lpstr>
      <vt:lpstr>Git账户注册与管理</vt:lpstr>
      <vt:lpstr>Git账户注册与管理</vt:lpstr>
      <vt:lpstr>Git账户注册与管理</vt:lpstr>
      <vt:lpstr>Git账户注册与管理</vt:lpstr>
      <vt:lpstr>Git账户注册与管理</vt:lpstr>
      <vt:lpstr>Git账户注册与管理</vt:lpstr>
      <vt:lpstr>Git账户注册与管理</vt:lpstr>
      <vt:lpstr>Git账户注册与管理</vt:lpstr>
      <vt:lpstr>Git账户注册与管理</vt:lpstr>
      <vt:lpstr>Git账户注册与管理</vt:lpstr>
      <vt:lpstr>Git账户注册与管理</vt:lpstr>
      <vt:lpstr>Git账户注册与管理</vt:lpstr>
      <vt:lpstr>Git账户注册与管理</vt:lpstr>
      <vt:lpstr>Git账户注册与管理</vt:lpstr>
      <vt:lpstr>目  录</vt:lpstr>
      <vt:lpstr>工作区、本地仓库、远程仓库</vt:lpstr>
      <vt:lpstr>工作区、本地仓库、远程仓库</vt:lpstr>
      <vt:lpstr>工作区、暂存区、远程区</vt:lpstr>
      <vt:lpstr>PowerPoint 演示文稿</vt:lpstr>
      <vt:lpstr>目  录</vt:lpstr>
      <vt:lpstr>创建版本库</vt:lpstr>
      <vt:lpstr>创建版本库</vt:lpstr>
      <vt:lpstr>创建版本库</vt:lpstr>
      <vt:lpstr>创建版本库</vt:lpstr>
      <vt:lpstr>创建版本库</vt:lpstr>
      <vt:lpstr>创建版本库</vt:lpstr>
      <vt:lpstr>创建版本库</vt:lpstr>
      <vt:lpstr>创建版本库</vt:lpstr>
      <vt:lpstr>创建版本库</vt:lpstr>
      <vt:lpstr>创建版本库</vt:lpstr>
      <vt:lpstr>创建版本库</vt:lpstr>
      <vt:lpstr>创建版本库</vt:lpstr>
      <vt:lpstr>创建版本库</vt:lpstr>
      <vt:lpstr>创建版本库</vt:lpstr>
      <vt:lpstr>创建版本库</vt:lpstr>
      <vt:lpstr>创建版本库</vt:lpstr>
      <vt:lpstr>创建版本库</vt:lpstr>
      <vt:lpstr>创建版本库</vt:lpstr>
      <vt:lpstr>创建版本库</vt:lpstr>
      <vt:lpstr>创建版本库</vt:lpstr>
      <vt:lpstr>创建版本库</vt:lpstr>
      <vt:lpstr>创建版本库</vt:lpstr>
      <vt:lpstr>创建版本库</vt:lpstr>
      <vt:lpstr>创建版本库</vt:lpstr>
      <vt:lpstr>创建版本库</vt:lpstr>
      <vt:lpstr>创建版本库</vt:lpstr>
      <vt:lpstr>创建版本库</vt:lpstr>
      <vt:lpstr>目  录</vt:lpstr>
      <vt:lpstr>创建版本库</vt:lpstr>
      <vt:lpstr>目  录</vt:lpstr>
      <vt:lpstr>冲突的产生</vt:lpstr>
      <vt:lpstr>冲突的解决</vt:lpstr>
      <vt:lpstr>冲突的解决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Barb</dc:creator>
  <cp:lastModifiedBy>Air</cp:lastModifiedBy>
  <cp:revision>537</cp:revision>
  <cp:lastPrinted>2411-12-30T00:00:00Z</cp:lastPrinted>
  <dcterms:created xsi:type="dcterms:W3CDTF">2012-04-08T16:29:00Z</dcterms:created>
  <dcterms:modified xsi:type="dcterms:W3CDTF">2018-08-29T01:46:40Z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2052-10.1.0.6393</vt:lpwstr>
  </property>
</Properties>
</file>